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8"/>
  </p:notesMasterIdLst>
  <p:sldIdLst>
    <p:sldId id="256" r:id="rId5"/>
    <p:sldId id="313" r:id="rId6"/>
    <p:sldId id="306" r:id="rId7"/>
    <p:sldId id="331" r:id="rId8"/>
    <p:sldId id="353" r:id="rId9"/>
    <p:sldId id="354" r:id="rId10"/>
    <p:sldId id="332" r:id="rId11"/>
    <p:sldId id="334" r:id="rId12"/>
    <p:sldId id="333" r:id="rId13"/>
    <p:sldId id="317" r:id="rId14"/>
    <p:sldId id="318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8" r:id="rId23"/>
    <p:sldId id="330" r:id="rId24"/>
    <p:sldId id="329" r:id="rId25"/>
    <p:sldId id="342" r:id="rId26"/>
    <p:sldId id="343" r:id="rId27"/>
    <p:sldId id="344" r:id="rId28"/>
    <p:sldId id="345" r:id="rId29"/>
    <p:sldId id="346" r:id="rId30"/>
    <p:sldId id="347" r:id="rId31"/>
    <p:sldId id="348" r:id="rId32"/>
    <p:sldId id="349" r:id="rId33"/>
    <p:sldId id="350" r:id="rId34"/>
    <p:sldId id="381" r:id="rId35"/>
    <p:sldId id="418" r:id="rId36"/>
    <p:sldId id="417" r:id="rId37"/>
    <p:sldId id="416" r:id="rId38"/>
    <p:sldId id="414" r:id="rId39"/>
    <p:sldId id="413" r:id="rId40"/>
    <p:sldId id="412" r:id="rId41"/>
    <p:sldId id="277" r:id="rId42"/>
    <p:sldId id="338" r:id="rId43"/>
    <p:sldId id="339" r:id="rId44"/>
    <p:sldId id="340" r:id="rId45"/>
    <p:sldId id="341" r:id="rId46"/>
    <p:sldId id="352" r:id="rId47"/>
  </p:sldIdLst>
  <p:sldSz cx="12192000" cy="6858000"/>
  <p:notesSz cx="7104063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ne Magda Pires de Paiva" initials="AMPdP" lastIdx="5" clrIdx="0">
    <p:extLst>
      <p:ext uri="{19B8F6BF-5375-455C-9EA6-DF929625EA0E}">
        <p15:presenceInfo xmlns:p15="http://schemas.microsoft.com/office/powerpoint/2012/main" userId="S-1-5-21-527110891-3921295240-734658419-4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597"/>
    <a:srgbClr val="B80E94"/>
    <a:srgbClr val="40F927"/>
    <a:srgbClr val="005C83"/>
    <a:srgbClr val="00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690044-75F6-421B-AC1A-571D93A3CACF}" v="1" dt="2024-07-19T23:15:11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242" autoAdjust="0"/>
  </p:normalViewPr>
  <p:slideViewPr>
    <p:cSldViewPr snapToGrid="0">
      <p:cViewPr>
        <p:scale>
          <a:sx n="60" d="100"/>
          <a:sy n="60" d="100"/>
        </p:scale>
        <p:origin x="8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, Weslley" userId="1bea3cc3-d4c6-40bc-abc5-430b4df20553" providerId="ADAL" clId="{FD690044-75F6-421B-AC1A-571D93A3CACF}"/>
    <pc:docChg chg="custSel modSld modNotesMaster">
      <pc:chgData name="Silva, Weslley" userId="1bea3cc3-d4c6-40bc-abc5-430b4df20553" providerId="ADAL" clId="{FD690044-75F6-421B-AC1A-571D93A3CACF}" dt="2024-07-19T23:17:24.352" v="9" actId="20577"/>
      <pc:docMkLst>
        <pc:docMk/>
      </pc:docMkLst>
      <pc:sldChg chg="modSp mod">
        <pc:chgData name="Silva, Weslley" userId="1bea3cc3-d4c6-40bc-abc5-430b4df20553" providerId="ADAL" clId="{FD690044-75F6-421B-AC1A-571D93A3CACF}" dt="2024-07-19T23:17:24.352" v="9" actId="20577"/>
        <pc:sldMkLst>
          <pc:docMk/>
          <pc:sldMk cId="567779284" sldId="256"/>
        </pc:sldMkLst>
        <pc:spChg chg="mod">
          <ac:chgData name="Silva, Weslley" userId="1bea3cc3-d4c6-40bc-abc5-430b4df20553" providerId="ADAL" clId="{FD690044-75F6-421B-AC1A-571D93A3CACF}" dt="2024-07-19T23:17:24.352" v="9" actId="20577"/>
          <ac:spMkLst>
            <pc:docMk/>
            <pc:sldMk cId="567779284" sldId="256"/>
            <ac:spMk id="3" creationId="{2787B76F-7862-4CA8-87E3-BBCFDA4F993A}"/>
          </ac:spMkLst>
        </pc:spChg>
        <pc:spChg chg="mod">
          <ac:chgData name="Silva, Weslley" userId="1bea3cc3-d4c6-40bc-abc5-430b4df20553" providerId="ADAL" clId="{FD690044-75F6-421B-AC1A-571D93A3CACF}" dt="2024-07-19T23:16:39.081" v="8" actId="20577"/>
          <ac:spMkLst>
            <pc:docMk/>
            <pc:sldMk cId="567779284" sldId="256"/>
            <ac:spMk id="5" creationId="{2787B76F-7862-4CA8-87E3-BBCFDA4F993A}"/>
          </ac:spMkLst>
        </pc:spChg>
      </pc:sldChg>
      <pc:sldChg chg="delSp modSp mod">
        <pc:chgData name="Silva, Weslley" userId="1bea3cc3-d4c6-40bc-abc5-430b4df20553" providerId="ADAL" clId="{FD690044-75F6-421B-AC1A-571D93A3CACF}" dt="2024-07-19T23:15:53.485" v="7" actId="1076"/>
        <pc:sldMkLst>
          <pc:docMk/>
          <pc:sldMk cId="2257940084" sldId="330"/>
        </pc:sldMkLst>
        <pc:picChg chg="mod">
          <ac:chgData name="Silva, Weslley" userId="1bea3cc3-d4c6-40bc-abc5-430b4df20553" providerId="ADAL" clId="{FD690044-75F6-421B-AC1A-571D93A3CACF}" dt="2024-07-19T23:15:53.485" v="7" actId="1076"/>
          <ac:picMkLst>
            <pc:docMk/>
            <pc:sldMk cId="2257940084" sldId="330"/>
            <ac:picMk id="7" creationId="{35FF57B3-8D58-40DB-968F-522DEC55D114}"/>
          </ac:picMkLst>
        </pc:picChg>
        <pc:picChg chg="del">
          <ac:chgData name="Silva, Weslley" userId="1bea3cc3-d4c6-40bc-abc5-430b4df20553" providerId="ADAL" clId="{FD690044-75F6-421B-AC1A-571D93A3CACF}" dt="2024-07-19T23:15:42.259" v="1" actId="478"/>
          <ac:picMkLst>
            <pc:docMk/>
            <pc:sldMk cId="2257940084" sldId="330"/>
            <ac:picMk id="13" creationId="{EEE7F2B9-A275-47B1-A158-42E8D25BCD2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203FA04-522C-4969-9E95-685C4AA3DEE2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91EE622A-DC34-4385-9C8A-32A6A77D02F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1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D070AA-988D-47BB-A028-8596BC520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480920C-BC9F-40C1-A9A5-7A6597A34B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FDF358-ACAD-4092-9CC2-4F1A30B3F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A6B466A-D061-46F1-83F8-2DA8A6FB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84AA836-2541-4068-954F-A52F92821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29F6F072-CBE9-4799-97AE-560F41FF91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7987"/>
            <a:ext cx="12187380" cy="683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99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83D23-22C0-481B-9321-BDA81D341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F909A6F-810F-41D3-9DE4-DF4616F1E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A2A9FBA-9F2A-4CD7-B9CE-063F9E3C2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2DD148-746F-4A64-B1ED-10F38EF1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86D9F2A-51AD-418C-A8F8-34D58DDEE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365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2B984B-31ED-4EC3-A93B-5FDA1240D4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935FA5-5FAB-4707-AC01-DB5591BE7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0AD9E3-5F8F-46B5-BBCE-F38C23B94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8099FAB-9939-48F1-9DE0-3054EA30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8FE6FBA-7257-45D6-A083-94BAE21DB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481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FC7775-A6D1-4808-AF59-F0C0EC939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EFFE7E-2788-441B-8C1A-4540B605B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22F14AE-8952-487B-A6B7-5EFD86ED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9F1C40-47A3-4F4F-B098-89A5240B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DD51CF1-9712-4214-9FB3-03ED5B764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5EFEAD3-0A59-4940-8EBA-A045B3BE47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61"/>
          <a:stretch/>
        </p:blipFill>
        <p:spPr>
          <a:xfrm>
            <a:off x="0" y="-58565"/>
            <a:ext cx="12192000" cy="729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849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315781-64B7-48B3-861A-28FA9DDB3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EC461C-3419-4945-A4FD-B5988C165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0142AD-E570-426E-ABEB-B17EE8B38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448E8F-60AB-478A-A7E8-D8EFAEA02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0FAAFC2-AB67-416F-BB80-E9D03B9B8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F00EA70-08A5-4212-8F3E-5E7DDD460B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6" r="156"/>
          <a:stretch/>
        </p:blipFill>
        <p:spPr>
          <a:xfrm>
            <a:off x="18907" y="0"/>
            <a:ext cx="12154187" cy="685800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FEDCFAB7-7AC8-44FE-83F1-CDC6F6B2CF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8893" y="500892"/>
            <a:ext cx="5478087" cy="159736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B722183-3A63-4E57-A8F3-826BCCAD2B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6242" y="5610401"/>
            <a:ext cx="1281767" cy="835900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CC2295C-3506-4A84-B85C-08FBC999EF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0027" y="5723157"/>
            <a:ext cx="1004051" cy="72314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37D391F5-4A87-49AE-A37C-13E773CE82E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096" y="5689547"/>
            <a:ext cx="1097387" cy="790367"/>
          </a:xfrm>
          <a:prstGeom prst="rect">
            <a:avLst/>
          </a:prstGeom>
        </p:spPr>
      </p:pic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8B9FA0F3-1C9C-49D3-B0C1-AB8EF1323059}"/>
              </a:ext>
            </a:extLst>
          </p:cNvPr>
          <p:cNvCxnSpPr/>
          <p:nvPr userDrawn="1"/>
        </p:nvCxnSpPr>
        <p:spPr>
          <a:xfrm>
            <a:off x="3773979" y="4729944"/>
            <a:ext cx="4953000" cy="0"/>
          </a:xfrm>
          <a:prstGeom prst="line">
            <a:avLst/>
          </a:prstGeom>
          <a:ln>
            <a:solidFill>
              <a:srgbClr val="005C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63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A69931-E275-45E1-A6FE-9ECFA9527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4B2E1ED-0F7F-4EA5-A7A8-8A049E84D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D9B19FF-E67F-4473-A407-43FDC3620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89E8773-C657-489F-8130-88FC2E60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A4202F-1783-4E6D-9972-537FD55CF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5416C02-9A60-49A0-9A97-559EFE47C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805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30C99B-332F-4198-86D7-B9A606E25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80844C0-FE09-4924-8B8E-841D186EA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8C1BB0-C303-4D09-B5E6-B804BD8AF2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70BC92B9-5BC0-4E13-9E5F-A5075DA7FA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839F42F-D90D-49AA-B5D3-55B53EF33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A54DFB-5C28-49D9-BB73-43660523A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55A0E65-E260-4E56-8B66-134AB894B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762BB2C-00CE-4D9D-94B0-CD3E9AA98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295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B5B4B8-E19B-4D93-8736-9B0810B71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D897006-F080-4DE3-91E8-AB329632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6F2ECEC-6B8F-468A-A38E-59D34ECF2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B4BFA6D-AFE0-4EE4-8541-7953A14C8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331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1C92B45-0180-49CB-8DB6-03EB9643A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0D99573-A9AD-4B42-9811-67AB032A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D0C226-10DF-433E-9ABF-30AA194B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6868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7771D8-486F-488C-B23B-7C295A7EE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DF69AE6-A52F-4330-9143-94076CD85D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8B2D26-4BE6-4685-9B03-0161DE746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B6C8A9F-5082-413D-B1DA-C1742313B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F696A86-9AAE-4435-AFB2-8A76DF51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DEB937-6C9D-4142-8B6A-77A587189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637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6C09FE-A299-45B6-81AB-7971F058A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C3B079E-5DC8-483D-9915-C5D5CDA280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5E0C1D-377B-4F85-BE88-8C09A3B57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45D8CDE-A6C7-42A4-9715-68515A48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0D3F7B2-5431-4992-8EBE-6ECAB343A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B6B31A1-B154-42C8-A6B4-0500E157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446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5C70FEC-3DB2-45E1-89D7-813D26BC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1D0552B-B4F5-4A20-83C7-2F658EBA4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9847E8-783B-4408-8C02-4E91A0404A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570FE-E94F-42C9-8E3A-6EA3BBE17CC0}" type="datetimeFigureOut">
              <a:rPr lang="pt-BR" smtClean="0"/>
              <a:t>19/07/2024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82CE16-1DA8-44B5-AC43-68884CFF8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EC139D-E354-44E2-879E-95DFCF5C45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58B50-7800-4A91-BCAB-9ACA4A6B3B77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889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2787B76F-7862-4CA8-87E3-BBCFDA4F9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6753" y="2380268"/>
            <a:ext cx="6375247" cy="1655763"/>
          </a:xfrm>
        </p:spPr>
        <p:txBody>
          <a:bodyPr>
            <a:noAutofit/>
          </a:bodyPr>
          <a:lstStyle/>
          <a:p>
            <a:r>
              <a:rPr lang="pt-BR" sz="2600" b="1" dirty="0">
                <a:solidFill>
                  <a:srgbClr val="005F82"/>
                </a:solidFill>
                <a:latin typeface="Myriad Pro" panose="020B0503030403020204" pitchFamily="34" charset="0"/>
              </a:rPr>
              <a:t>Treinamento de Ergonomia – NR 17</a:t>
            </a:r>
          </a:p>
          <a:p>
            <a:r>
              <a:rPr lang="pt-BR" sz="2600" b="1" dirty="0">
                <a:solidFill>
                  <a:srgbClr val="005F82"/>
                </a:solidFill>
                <a:latin typeface="Myriad Pro" panose="020B0503030403020204" pitchFamily="34" charset="0"/>
              </a:rPr>
              <a:t>Weslley Tenorio da Silva </a:t>
            </a:r>
          </a:p>
          <a:p>
            <a:r>
              <a:rPr lang="pt-BR" sz="2600" b="1" dirty="0">
                <a:solidFill>
                  <a:srgbClr val="005F82"/>
                </a:solidFill>
                <a:latin typeface="Myriad Pro" panose="020B0503030403020204" pitchFamily="34" charset="0"/>
              </a:rPr>
              <a:t>Eng° Segurança do Trabalho, Saúde e Meio Ambiente 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333730E2-BAF8-42F6-8D85-5851772BC439}"/>
              </a:ext>
            </a:extLst>
          </p:cNvPr>
          <p:cNvSpPr txBox="1">
            <a:spLocks/>
          </p:cNvSpPr>
          <p:nvPr/>
        </p:nvSpPr>
        <p:spPr>
          <a:xfrm>
            <a:off x="7331190" y="5299854"/>
            <a:ext cx="4412609" cy="1308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rgbClr val="005F82"/>
              </a:solidFill>
              <a:latin typeface="Myriad Pro" panose="020B0503030403020204" pitchFamily="34" charset="0"/>
            </a:endParaRPr>
          </a:p>
          <a:p>
            <a:endParaRPr lang="pt-BR" sz="2000" b="1" dirty="0">
              <a:solidFill>
                <a:srgbClr val="005F82"/>
              </a:solidFill>
              <a:latin typeface="Myriad Pro" panose="020B0503030403020204" pitchFamily="34" charset="0"/>
            </a:endParaRPr>
          </a:p>
          <a:p>
            <a:r>
              <a:rPr lang="pt-BR" sz="2000" b="1" dirty="0">
                <a:solidFill>
                  <a:srgbClr val="005F82"/>
                </a:solidFill>
                <a:latin typeface="Myriad Pro" panose="020B0503030403020204" pitchFamily="34" charset="0"/>
              </a:rPr>
              <a:t>São Paulo, Julho de 2024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2787B76F-7862-4CA8-87E3-BBCFDA4F993A}"/>
              </a:ext>
            </a:extLst>
          </p:cNvPr>
          <p:cNvSpPr txBox="1">
            <a:spLocks/>
          </p:cNvSpPr>
          <p:nvPr/>
        </p:nvSpPr>
        <p:spPr>
          <a:xfrm>
            <a:off x="7091944" y="4635756"/>
            <a:ext cx="4891099" cy="859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solidFill>
                  <a:srgbClr val="005F82"/>
                </a:solidFill>
                <a:latin typeface="Myriad Pro" panose="020B0503030403020204" pitchFamily="34" charset="0"/>
              </a:rPr>
              <a:t>Contato (11) 96493-1576</a:t>
            </a:r>
          </a:p>
          <a:p>
            <a:r>
              <a:rPr lang="pt-BR" sz="2000" b="1" dirty="0">
                <a:solidFill>
                  <a:srgbClr val="005F82"/>
                </a:solidFill>
                <a:latin typeface="Myriad Pro" panose="020B0503030403020204" pitchFamily="34" charset="0"/>
              </a:rPr>
              <a:t>Email: Weslleywls@hotmail.com</a:t>
            </a:r>
          </a:p>
          <a:p>
            <a:pPr algn="r"/>
            <a:endParaRPr lang="pt-BR" sz="2800" b="1" dirty="0">
              <a:solidFill>
                <a:srgbClr val="005F82"/>
              </a:solidFill>
              <a:latin typeface="Myriad Pro" panose="020B0503030403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6B4CA6F-22BF-1697-0262-EAF45301F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3285" y="293660"/>
            <a:ext cx="5400514" cy="181696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A8497A-5FC6-82C4-6C52-1413188C2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739" y="249873"/>
            <a:ext cx="4469074" cy="19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779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CAA2227A-8FC1-4CF5-8281-9B160F78CCA8}"/>
              </a:ext>
            </a:extLst>
          </p:cNvPr>
          <p:cNvSpPr txBox="1">
            <a:spLocks/>
          </p:cNvSpPr>
          <p:nvPr/>
        </p:nvSpPr>
        <p:spPr>
          <a:xfrm>
            <a:off x="590260" y="639777"/>
            <a:ext cx="6797482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377">
              <a:lnSpc>
                <a:spcPct val="110000"/>
              </a:lnSpc>
              <a:spcBef>
                <a:spcPts val="1000"/>
              </a:spcBef>
              <a:buNone/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O que é Ergonomia 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FC8350ED-DEEC-44AF-8E48-A45269985DD5}"/>
              </a:ext>
            </a:extLst>
          </p:cNvPr>
          <p:cNvSpPr/>
          <p:nvPr/>
        </p:nvSpPr>
        <p:spPr>
          <a:xfrm>
            <a:off x="477078" y="1583212"/>
            <a:ext cx="11237843" cy="1168184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ergonomia é a ciência que estuda as adaptações do posto de trabalho em um contexto específico, para que os aspectos que dificultam o desenvolvimento do trabalho possam ser observadas afim de buscar uma solução coerente para melhorar a qualidade de vida e da atividade laboral a ser desenvolvida pelo funcionário.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5F27AAD-9D60-45E1-BB55-551B555F8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875" y="3008245"/>
            <a:ext cx="6583709" cy="3795179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90845E57-0727-4314-AC97-EB5F730E4CFE}"/>
              </a:ext>
            </a:extLst>
          </p:cNvPr>
          <p:cNvSpPr/>
          <p:nvPr/>
        </p:nvSpPr>
        <p:spPr>
          <a:xfrm>
            <a:off x="478438" y="86990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</p:spTree>
    <p:extLst>
      <p:ext uri="{BB962C8B-B14F-4D97-AF65-F5344CB8AC3E}">
        <p14:creationId xmlns:p14="http://schemas.microsoft.com/office/powerpoint/2010/main" val="322321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85BD011-56D7-4BDC-B5DC-9ADAAD22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626709"/>
            <a:ext cx="10445267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importância da Ergonomia nas empresas </a:t>
            </a:r>
          </a:p>
        </p:txBody>
      </p:sp>
      <p:sp>
        <p:nvSpPr>
          <p:cNvPr id="20" name="Espaço Reservado para Texto 3">
            <a:extLst>
              <a:ext uri="{FF2B5EF4-FFF2-40B4-BE49-F238E27FC236}">
                <a16:creationId xmlns:a16="http://schemas.microsoft.com/office/drawing/2014/main" id="{E8F2E410-23ED-468B-9F7D-95268A6F269E}"/>
              </a:ext>
            </a:extLst>
          </p:cNvPr>
          <p:cNvSpPr txBox="1">
            <a:spLocks/>
          </p:cNvSpPr>
          <p:nvPr/>
        </p:nvSpPr>
        <p:spPr>
          <a:xfrm>
            <a:off x="304800" y="1435274"/>
            <a:ext cx="11684262" cy="1317489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pt-BR"/>
            </a:defPPr>
            <a:lvl1pPr defTabSz="457200">
              <a:spcBef>
                <a:spcPts val="1000"/>
              </a:spcBef>
              <a:buClr>
                <a:schemeClr val="accent1"/>
              </a:buCl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 aplicação dos conceitos da ergonomia dentro do ambiente de trabalho possuiu inúmeros benefícios que só são percebidos e observados de maneira atenta, pois de modo geral eles estão atrelados de maneira subjetiva ao bem-estar e a produtividade do funcionário.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D750EA9-3BC8-478B-8519-301544FA214D}"/>
              </a:ext>
            </a:extLst>
          </p:cNvPr>
          <p:cNvSpPr/>
          <p:nvPr/>
        </p:nvSpPr>
        <p:spPr>
          <a:xfrm>
            <a:off x="590260" y="58692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BE4F1F3-A551-AB83-4974-2AFAF5459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477" y="2566743"/>
            <a:ext cx="6049219" cy="429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0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85BD011-56D7-4BDC-B5DC-9ADAAD22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626709"/>
            <a:ext cx="10445267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é uma Análise Ergonômica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EDAD5243-EDCD-42B8-B42C-219039B3A385}"/>
              </a:ext>
            </a:extLst>
          </p:cNvPr>
          <p:cNvSpPr/>
          <p:nvPr/>
        </p:nvSpPr>
        <p:spPr>
          <a:xfrm>
            <a:off x="285778" y="1432573"/>
            <a:ext cx="11620444" cy="132409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análise ergonômica do trabalho é um estudo que nos permite buscar, identificar, averiguar e aferir perfeitamente as funções e objetos usados por todo profissional em seu local de trabalho, assim como medir os impactos que a utilização, esforço e repouso interferem direta ou indiretamente aos funcionários em sua rotina de trabalho.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C76EB66-61C1-4D2E-8555-B5E34DBC18C9}"/>
              </a:ext>
            </a:extLst>
          </p:cNvPr>
          <p:cNvSpPr/>
          <p:nvPr/>
        </p:nvSpPr>
        <p:spPr>
          <a:xfrm>
            <a:off x="590260" y="58692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0759AF7-0716-4E6E-BDFC-ABC8F18C4D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0068" y="2486037"/>
            <a:ext cx="4026991" cy="432889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9739AA2-7DD5-4418-8EB1-0450D3960756}"/>
              </a:ext>
            </a:extLst>
          </p:cNvPr>
          <p:cNvSpPr txBox="1"/>
          <p:nvPr/>
        </p:nvSpPr>
        <p:spPr>
          <a:xfrm>
            <a:off x="6930456" y="3509631"/>
            <a:ext cx="295772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800" b="1" dirty="0">
                <a:solidFill>
                  <a:srgbClr val="2F5597"/>
                </a:solidFill>
              </a:rPr>
              <a:t>Análise de posto de trabalho</a:t>
            </a:r>
          </a:p>
        </p:txBody>
      </p:sp>
    </p:spTree>
    <p:extLst>
      <p:ext uri="{BB962C8B-B14F-4D97-AF65-F5344CB8AC3E}">
        <p14:creationId xmlns:p14="http://schemas.microsoft.com/office/powerpoint/2010/main" val="2391977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D85BD011-56D7-4BDC-B5DC-9ADAAD22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626709"/>
            <a:ext cx="10445267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Tipos de ergonomia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D3AF8E8-4C05-4E39-A806-0A1E49ABEA10}"/>
              </a:ext>
            </a:extLst>
          </p:cNvPr>
          <p:cNvSpPr/>
          <p:nvPr/>
        </p:nvSpPr>
        <p:spPr>
          <a:xfrm>
            <a:off x="291549" y="1491401"/>
            <a:ext cx="11502886" cy="1179810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57200">
              <a:spcBef>
                <a:spcPts val="1000"/>
              </a:spcBef>
              <a:buClr>
                <a:schemeClr val="accent1"/>
              </a:buClr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Primeiramente é preciso saber que existem três tipos de ergonomia a física, a organizacional e a cognitiva. A diferença entre elas está basicamente no objeto de estudo e forma como será sua intervenção.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1C9E8A8-9B7D-49DE-9745-414C784B2016}"/>
              </a:ext>
            </a:extLst>
          </p:cNvPr>
          <p:cNvSpPr/>
          <p:nvPr/>
        </p:nvSpPr>
        <p:spPr>
          <a:xfrm>
            <a:off x="590260" y="58692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01B6DF-83A2-416E-9322-B079807CA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9289" y="2171058"/>
            <a:ext cx="7252526" cy="483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69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F47E9C8-B2F8-4B6D-A06E-FA5186881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096" y="474126"/>
            <a:ext cx="7791393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Ergonomia física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DA386FB7-1A77-4576-911A-2CB99515B4C8}"/>
              </a:ext>
            </a:extLst>
          </p:cNvPr>
          <p:cNvSpPr txBox="1">
            <a:spLocks/>
          </p:cNvSpPr>
          <p:nvPr/>
        </p:nvSpPr>
        <p:spPr>
          <a:xfrm>
            <a:off x="306097" y="1152939"/>
            <a:ext cx="6390125" cy="584886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pt-BR"/>
            </a:defPPr>
            <a:lvl1pPr defTabSz="457200">
              <a:spcBef>
                <a:spcPts val="1000"/>
              </a:spcBef>
              <a:buClr>
                <a:schemeClr val="accent1"/>
              </a:buClr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t-BR" dirty="0"/>
              <a:t>Trata da relação entre as atividades físicas executadas e as características da anatomia do homem, sua fisiologia, antropometria e biomecânica.</a:t>
            </a:r>
          </a:p>
          <a:p>
            <a:pPr>
              <a:lnSpc>
                <a:spcPct val="110000"/>
              </a:lnSpc>
            </a:pPr>
            <a:endParaRPr lang="pt-BR" dirty="0"/>
          </a:p>
          <a:p>
            <a:pPr>
              <a:lnSpc>
                <a:spcPct val="110000"/>
              </a:lnSpc>
            </a:pPr>
            <a:r>
              <a:rPr lang="pt-BR" dirty="0"/>
              <a:t>Os principais tópicos analisados nesse tipo são a postura no trabalho, a forma como os materiais são manuseados, a presença de movimentos repetitivos, a projeção dos postos de trabalho, os possíveis distúrbios musculoesqueléticos e a segurança e a saúde do funcionário.</a:t>
            </a:r>
          </a:p>
          <a:p>
            <a:pPr>
              <a:lnSpc>
                <a:spcPct val="110000"/>
              </a:lnSpc>
            </a:pPr>
            <a:endParaRPr lang="pt-BR" dirty="0"/>
          </a:p>
          <a:p>
            <a:pPr>
              <a:lnSpc>
                <a:spcPct val="110000"/>
              </a:lnSpc>
            </a:pPr>
            <a:r>
              <a:rPr lang="pt-BR" dirty="0"/>
              <a:t>Dessa forma, encontram-se equipamentos que se adéquam às capacidades do ser humano de operá-los, levando em conta fatores fisiológicos e psicológicos.</a:t>
            </a:r>
          </a:p>
          <a:p>
            <a:pPr>
              <a:lnSpc>
                <a:spcPct val="110000"/>
              </a:lnSpc>
            </a:pPr>
            <a:endParaRPr lang="pt-BR" dirty="0"/>
          </a:p>
          <a:p>
            <a:pPr>
              <a:lnSpc>
                <a:spcPct val="110000"/>
              </a:lnSpc>
            </a:pPr>
            <a:r>
              <a:rPr lang="pt-BR" b="1" u="sng" dirty="0"/>
              <a:t>Exemplos práticos:</a:t>
            </a:r>
            <a:r>
              <a:rPr lang="pt-BR" b="1" dirty="0"/>
              <a:t> </a:t>
            </a:r>
            <a:r>
              <a:rPr lang="pt-BR" dirty="0"/>
              <a:t>A ergonomia física avalia se a cadeira utilizada por um trabalhador favorece para que o mesmo se mantenha em uma postura adequada e se a movimentação realizada para manipular e levantar determinado objeto é adequada ou prejudicial.</a:t>
            </a:r>
          </a:p>
          <a:p>
            <a:pPr>
              <a:lnSpc>
                <a:spcPct val="110000"/>
              </a:lnSpc>
            </a:pPr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BC4A4417-62A0-4B40-97FB-04AEC2B9C9CB}"/>
              </a:ext>
            </a:extLst>
          </p:cNvPr>
          <p:cNvSpPr/>
          <p:nvPr/>
        </p:nvSpPr>
        <p:spPr>
          <a:xfrm>
            <a:off x="590260" y="58692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F30DBD56-DE1E-4C25-AA1F-A334682110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086" y="2148497"/>
            <a:ext cx="5376510" cy="29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683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A6F8D74-AE0B-427F-AE7F-CD64B611C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748" y="477775"/>
            <a:ext cx="8705795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Ergonomia organizacional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F33AD836-3855-41A2-AF04-02DF9A399F55}"/>
              </a:ext>
            </a:extLst>
          </p:cNvPr>
          <p:cNvSpPr/>
          <p:nvPr/>
        </p:nvSpPr>
        <p:spPr>
          <a:xfrm>
            <a:off x="263893" y="1297268"/>
            <a:ext cx="606656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 da otimização dos sistemas sócios técnicos – ou seja, que incluem pessoas como partes inerentes do sistema – e suas estruturas organizacionais, de processos e políticas.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tópicos mais relevantes nesse tipo de ergonomia são as comunicações, o trabalho realizado em grupo, os projetos participativos, o trabalho cooperativo, a organização em rede, a cultura organizacional, a organização temporal do trabalho e a gestão da qualidade.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 área da ergonomia, então, se propõe a estudar e intervir na cultura e no clima organizacional. Seu objetivo é buscar adaptar as condições da empresa para preservar a saúde e o bem-estar do trabalhador.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práticos: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citar que esse tipo de ergonomia pode orientar mudanças no modo de liderança executado, apontando melhorias na forma de gestão.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ABFED85-66BE-426F-8582-968E00B4E773}"/>
              </a:ext>
            </a:extLst>
          </p:cNvPr>
          <p:cNvSpPr/>
          <p:nvPr/>
        </p:nvSpPr>
        <p:spPr>
          <a:xfrm>
            <a:off x="590260" y="58692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36B0BE6-5C25-4AC9-BD68-D0F294B15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1873" y="1876382"/>
            <a:ext cx="5049340" cy="351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7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DD43E4DA-8E71-4F6A-8FEC-BA3FF042E2C7}"/>
              </a:ext>
            </a:extLst>
          </p:cNvPr>
          <p:cNvSpPr txBox="1">
            <a:spLocks/>
          </p:cNvSpPr>
          <p:nvPr/>
        </p:nvSpPr>
        <p:spPr>
          <a:xfrm>
            <a:off x="306097" y="591573"/>
            <a:ext cx="7177355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Ergonomia cognitiva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C5E6F77-01E4-4544-B69E-95E069ED4A25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0A6255E-5EF3-4850-A943-140ECE82E04F}"/>
              </a:ext>
            </a:extLst>
          </p:cNvPr>
          <p:cNvSpPr/>
          <p:nvPr/>
        </p:nvSpPr>
        <p:spPr>
          <a:xfrm>
            <a:off x="202939" y="1362301"/>
            <a:ext cx="589306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 dos processos mentais utilizados pelo ser humano na realização de suas atividades e como eles afetam suas interações com outros elementos de um sistema. Entre esses processos, destacam-se raciocínio, resposta motora, percepção e memória.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Podemos dizer, de um modo geral, que a ergonomia cognitiva se propõe a avaliar e intervir nas questões que podem influenciar no nível mental dos trabalhadores.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Seu principal objetivo é buscar medidas que diminuirão os fatores de estresse no ambiente de trabalho. 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Exemplos práticos: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desse tipo de ergonomia são as ações de treinamento e desenvolvimento dos funcionários e de melhoria nas relações entre colegas e líderes.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E66130-52EF-452A-8E92-D5F4E0A37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0495" y="2164406"/>
            <a:ext cx="5842236" cy="287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34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DD43E4DA-8E71-4F6A-8FEC-BA3FF042E2C7}"/>
              </a:ext>
            </a:extLst>
          </p:cNvPr>
          <p:cNvSpPr txBox="1">
            <a:spLocks/>
          </p:cNvSpPr>
          <p:nvPr/>
        </p:nvSpPr>
        <p:spPr>
          <a:xfrm>
            <a:off x="265043" y="722516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é Ergonomia participativa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0F4C38B-39A1-4738-B3C9-6A5B7A60689E}"/>
              </a:ext>
            </a:extLst>
          </p:cNvPr>
          <p:cNvSpPr txBox="1"/>
          <p:nvPr/>
        </p:nvSpPr>
        <p:spPr>
          <a:xfrm>
            <a:off x="265043" y="1371512"/>
            <a:ext cx="11431304" cy="203132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 dirty="0"/>
          </a:p>
          <a:p>
            <a:r>
              <a:rPr lang="pt-BR" altLang="pt-BR" dirty="0"/>
              <a:t>Consiste dos próprios trabalhadores estarem envolvidos na implementação dos conhecimentos e procedimentos ergonômicos em seus postos de trabalho. </a:t>
            </a:r>
          </a:p>
          <a:p>
            <a:r>
              <a:rPr lang="pt-BR" altLang="pt-BR" dirty="0"/>
              <a:t>					</a:t>
            </a:r>
          </a:p>
          <a:p>
            <a:r>
              <a:rPr lang="pt-BR" altLang="pt-BR" dirty="0"/>
              <a:t>A premissa é que os trabalhadores conhecem seus postos de trabalho melhor que qualquer outra pessoa e que este conhecimento permite-lhes desenvolver uma maior compreensão e aproximação com seu trabalho </a:t>
            </a:r>
          </a:p>
          <a:p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AA7AA3C4-FC30-470C-A353-CC84E90DD8C3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41CC94-2A69-4CB1-B95A-8500708B97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5079" y="3429000"/>
            <a:ext cx="4135920" cy="363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23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DD43E4DA-8E71-4F6A-8FEC-BA3FF042E2C7}"/>
              </a:ext>
            </a:extLst>
          </p:cNvPr>
          <p:cNvSpPr txBox="1">
            <a:spLocks/>
          </p:cNvSpPr>
          <p:nvPr/>
        </p:nvSpPr>
        <p:spPr>
          <a:xfrm>
            <a:off x="265043" y="722516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é comitê ergonômico ou apoio da CIPA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1C547C5-621D-46B2-95DB-9F0E95EFF8B2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A19E85C-7A9B-4819-8830-310446289086}"/>
              </a:ext>
            </a:extLst>
          </p:cNvPr>
          <p:cNvSpPr/>
          <p:nvPr/>
        </p:nvSpPr>
        <p:spPr>
          <a:xfrm>
            <a:off x="181374" y="1538001"/>
            <a:ext cx="11807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grupo estruturado dentro das empresas para atacar os problemas ergonômicos existentes de forma gradativa e sistemática, evitando os esforços isolados. Esse comitê trabalham sobre orientação e coordenação da área de QSMS e gerencia da unidade. Os problemas apresentados são analisados por forças-tarefas, contando com laudos ergonômico da empresa, um trabalhador experiente com os equipamentos ou máquinas e um supervisor da área.  Esse grupo, após analisar a atividade, estuda em profundidade suas soluções e elabora um Plano de Ação, que é então aprovado pela alta gerência.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9EE2CF5-F3F1-4A79-A243-50E7F4F87C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805" y="3429000"/>
            <a:ext cx="48958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518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Título 3">
            <a:extLst>
              <a:ext uri="{FF2B5EF4-FFF2-40B4-BE49-F238E27FC236}">
                <a16:creationId xmlns:a16="http://schemas.microsoft.com/office/drawing/2014/main" id="{DD43E4DA-8E71-4F6A-8FEC-BA3FF042E2C7}"/>
              </a:ext>
            </a:extLst>
          </p:cNvPr>
          <p:cNvSpPr txBox="1">
            <a:spLocks/>
          </p:cNvSpPr>
          <p:nvPr/>
        </p:nvSpPr>
        <p:spPr>
          <a:xfrm>
            <a:off x="265043" y="722516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Definição de Soluções Ergonômicas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3D4083E3-5038-49B6-BDD4-B7C70B05875A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4C357D3-6804-459D-8480-090C5368F916}"/>
              </a:ext>
            </a:extLst>
          </p:cNvPr>
          <p:cNvSpPr/>
          <p:nvPr/>
        </p:nvSpPr>
        <p:spPr>
          <a:xfrm>
            <a:off x="217418" y="1406987"/>
            <a:ext cx="117571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Soluções Ergonômicas devem ser formalizadas através da elaboração de Planos de Ação, conforme Tratamento de Não-conformidades, Ações Corretivas e Preventivas sendo, após os devidos acompanhamentos de implantação e de verificação de eficácia, incorporadas nos respectivos documentos operacionais com propósitos de garantia de suas reprodutibilidades.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519C554-8A77-46E6-D4CF-55E6C9C6B5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909" y="2686484"/>
            <a:ext cx="4668886" cy="431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3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spaço Reservado para Conteúdo 5">
            <a:extLst>
              <a:ext uri="{FF2B5EF4-FFF2-40B4-BE49-F238E27FC236}">
                <a16:creationId xmlns:a16="http://schemas.microsoft.com/office/drawing/2014/main" id="{3FF863A4-9777-48E8-BAED-5789A06553D5}"/>
              </a:ext>
            </a:extLst>
          </p:cNvPr>
          <p:cNvSpPr txBox="1">
            <a:spLocks/>
          </p:cNvSpPr>
          <p:nvPr/>
        </p:nvSpPr>
        <p:spPr>
          <a:xfrm>
            <a:off x="589560" y="856180"/>
            <a:ext cx="5279408" cy="11280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377">
              <a:lnSpc>
                <a:spcPct val="90000"/>
              </a:lnSpc>
              <a:spcBef>
                <a:spcPts val="1000"/>
              </a:spcBef>
              <a:defRPr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Objetivo do Curso 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Rectangle 6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C53D54-24DA-4935-8E3C-C42C9FED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 defTabSz="914400">
              <a:buNone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Visa estimular o auto desenvolvimento e capacitar os funcionários à identificação de problemas ergonômicos bem como aos fatores de risco relacionados à ergonomia no ambiente de trabalho X trabalhador, isto é, apontando condições adversas ao conjunto homem/tarefa/ máquina, contribuindo para a melhoria da segurança, saúde e qualidade de vida no ambiente de trabalho através de soluções básicas na Ergonomia.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68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3F327BA-3476-4B0D-976E-0112FF1B8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2611" y="3707894"/>
            <a:ext cx="3637192" cy="2518756"/>
          </a:xfrm>
          <a:prstGeom prst="rect">
            <a:avLst/>
          </a:prstGeom>
        </p:spPr>
      </p:pic>
      <p:sp>
        <p:nvSpPr>
          <p:cNvPr id="18" name="Espaço Reservado para Texto 4">
            <a:extLst>
              <a:ext uri="{FF2B5EF4-FFF2-40B4-BE49-F238E27FC236}">
                <a16:creationId xmlns:a16="http://schemas.microsoft.com/office/drawing/2014/main" id="{59B2DAC2-1A67-4287-A2ED-69952C309BDC}"/>
              </a:ext>
            </a:extLst>
          </p:cNvPr>
          <p:cNvSpPr txBox="1">
            <a:spLocks/>
          </p:cNvSpPr>
          <p:nvPr/>
        </p:nvSpPr>
        <p:spPr>
          <a:xfrm>
            <a:off x="8683" y="95466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14632135-16DF-428A-B431-7C2D6548262F}"/>
              </a:ext>
            </a:extLst>
          </p:cNvPr>
          <p:cNvSpPr/>
          <p:nvPr/>
        </p:nvSpPr>
        <p:spPr>
          <a:xfrm>
            <a:off x="478438" y="153250"/>
            <a:ext cx="2238258" cy="3416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4B69192-642C-A768-25AB-A28117A24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9585" y="669396"/>
            <a:ext cx="4059596" cy="229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84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18" name="CaixaDeTexto 11">
            <a:extLst>
              <a:ext uri="{FF2B5EF4-FFF2-40B4-BE49-F238E27FC236}">
                <a16:creationId xmlns:a16="http://schemas.microsoft.com/office/drawing/2014/main" id="{62E10D15-B016-476E-AD53-7B379C33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87" y="1219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4400" b="1" dirty="0"/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04942EF9-AB1D-4E0D-B199-FE2EAB07696E}"/>
              </a:ext>
            </a:extLst>
          </p:cNvPr>
          <p:cNvSpPr txBox="1">
            <a:spLocks/>
          </p:cNvSpPr>
          <p:nvPr/>
        </p:nvSpPr>
        <p:spPr>
          <a:xfrm>
            <a:off x="265043" y="722516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Análise crítica das ações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310BD34-C29D-4135-8BC1-E78F5135E5DB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7D603E2-3161-42EF-95EA-3D46D029FF45}"/>
              </a:ext>
            </a:extLst>
          </p:cNvPr>
          <p:cNvSpPr/>
          <p:nvPr/>
        </p:nvSpPr>
        <p:spPr>
          <a:xfrm>
            <a:off x="306097" y="1715728"/>
            <a:ext cx="114763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resultados / constatações do monitoramento / medição da eficácia do Programa de Ergonomia devem ser submetidos à Análise Crítica pelo comitê ergonômico e Equipe SESMT com vistas à definição de ações corretivas e melhoria contínua.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5FF57B3-8D58-40DB-968F-522DEC55D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082" y="2711588"/>
            <a:ext cx="11445821" cy="431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940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1">
            <a:extLst>
              <a:ext uri="{FF2B5EF4-FFF2-40B4-BE49-F238E27FC236}">
                <a16:creationId xmlns:a16="http://schemas.microsoft.com/office/drawing/2014/main" id="{62E10D15-B016-476E-AD53-7B379C33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87" y="1219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4400" b="1" dirty="0"/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4B1745A4-514D-4CA2-BB9C-4580FF7008C2}"/>
              </a:ext>
            </a:extLst>
          </p:cNvPr>
          <p:cNvSpPr txBox="1">
            <a:spLocks/>
          </p:cNvSpPr>
          <p:nvPr/>
        </p:nvSpPr>
        <p:spPr>
          <a:xfrm>
            <a:off x="265043" y="722516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Treinamento e Conscientização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A3DF6968-1C27-4A38-BBA0-AB2F09CD0137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65D4B0D-0C93-42D6-8267-0C02A4F8A4A9}"/>
              </a:ext>
            </a:extLst>
          </p:cNvPr>
          <p:cNvSpPr/>
          <p:nvPr/>
        </p:nvSpPr>
        <p:spPr>
          <a:xfrm>
            <a:off x="348138" y="1624187"/>
            <a:ext cx="1149572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parte das ações de sustentação o Programa PERGO, deve prever palestras de conscientização das Lideranças, dos funcionários e subcontratados sobre os Perigos / Riscos dos Agentes Ergonômicos e seus danos à saúde, bem como, dos benefícios e resultados de trabalhos realizados em Condições  Ergonômicas.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A102694-DEED-4FDB-98DE-8E2180F8A8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193" y="2967862"/>
            <a:ext cx="4581525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6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21">
            <a:extLst>
              <a:ext uri="{FF2B5EF4-FFF2-40B4-BE49-F238E27FC236}">
                <a16:creationId xmlns:a16="http://schemas.microsoft.com/office/drawing/2014/main" id="{B0A19BDA-40B6-4DE7-81A4-6B1F1E40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45">
            <a:extLst>
              <a:ext uri="{FF2B5EF4-FFF2-40B4-BE49-F238E27FC236}">
                <a16:creationId xmlns:a16="http://schemas.microsoft.com/office/drawing/2014/main" id="{0A628AD8-1356-4BF5-8A59-3549B2C7C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9F2E6F73-36C2-4E56-AB0C-4D6936FF5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47">
            <a:extLst>
              <a:ext uri="{FF2B5EF4-FFF2-40B4-BE49-F238E27FC236}">
                <a16:creationId xmlns:a16="http://schemas.microsoft.com/office/drawing/2014/main" id="{8AA5DD19-98A6-4E28-999C-2C074B9CB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9535B11-4A49-4A02-9CB6-3F8A60128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Espaço Reservado para Conteúdo 5">
            <a:extLst>
              <a:ext uri="{FF2B5EF4-FFF2-40B4-BE49-F238E27FC236}">
                <a16:creationId xmlns:a16="http://schemas.microsoft.com/office/drawing/2014/main" id="{A8E53AAF-8019-45F5-B997-B0BB3B187E14}"/>
              </a:ext>
            </a:extLst>
          </p:cNvPr>
          <p:cNvSpPr txBox="1">
            <a:spLocks/>
          </p:cNvSpPr>
          <p:nvPr/>
        </p:nvSpPr>
        <p:spPr>
          <a:xfrm>
            <a:off x="964760" y="804328"/>
            <a:ext cx="6091312" cy="12058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defTabSz="914377">
              <a:lnSpc>
                <a:spcPct val="110000"/>
              </a:lnSpc>
              <a:spcBef>
                <a:spcPts val="1000"/>
              </a:spcBef>
              <a:buNone/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FEFFFF"/>
                </a:solidFill>
                <a:latin typeface="+mj-lt"/>
                <a:ea typeface="+mj-ea"/>
                <a:cs typeface="+mj-cs"/>
              </a:rPr>
              <a:t>Tipos de Movimentação de Carga</a:t>
            </a:r>
          </a:p>
        </p:txBody>
      </p:sp>
      <p:sp>
        <p:nvSpPr>
          <p:cNvPr id="11" name="Espaço Reservado para Conteúdo 5">
            <a:extLst>
              <a:ext uri="{FF2B5EF4-FFF2-40B4-BE49-F238E27FC236}">
                <a16:creationId xmlns:a16="http://schemas.microsoft.com/office/drawing/2014/main" id="{A5B8B62A-3B8A-4CE4-AA18-70D7C8DF9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1089529"/>
          </a:xfrm>
        </p:spPr>
        <p:txBody>
          <a:bodyPr wrap="square">
            <a:spAutoFit/>
          </a:bodyPr>
          <a:lstStyle/>
          <a:p>
            <a:pPr marL="0" indent="0" algn="just" defTabSz="914400">
              <a:buNone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movimentação de cargas trata-se de uma técnica utilizada para içar, transportar e deslocar determinada carga com o auxílio de máquinas, equipamentos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manualmente</a:t>
            </a:r>
            <a:r>
              <a:rPr lang="en-US" sz="18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935B6E7B-B353-4A0D-BFE1-88BB415F51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706" y="2191432"/>
            <a:ext cx="3340358" cy="2279795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CC516E5-8C6B-4BED-8E02-197DCC5854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4706" y="4765003"/>
            <a:ext cx="3340358" cy="1815129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4685060A-F9E6-4ACE-8EBC-E1BDA8186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936" y="3816239"/>
            <a:ext cx="6410325" cy="3200400"/>
          </a:xfrm>
          <a:prstGeom prst="rect">
            <a:avLst/>
          </a:prstGeom>
        </p:spPr>
      </p:pic>
      <p:sp>
        <p:nvSpPr>
          <p:cNvPr id="29" name="Retângulo 28">
            <a:extLst>
              <a:ext uri="{FF2B5EF4-FFF2-40B4-BE49-F238E27FC236}">
                <a16:creationId xmlns:a16="http://schemas.microsoft.com/office/drawing/2014/main" id="{A4676C05-2DDD-4F2E-89B8-95AE1F6ECB9B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B73BE78-4B02-769A-9F92-CBBBE3A42E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8621" y="389640"/>
            <a:ext cx="1810636" cy="168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83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A0A40EC-75E9-47C7-B840-D6069478E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0" y="532126"/>
            <a:ext cx="9898490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é movimentação de carga manual? </a:t>
            </a:r>
          </a:p>
        </p:txBody>
      </p:sp>
      <p:sp>
        <p:nvSpPr>
          <p:cNvPr id="13" name="Espaço Reservado para Texto 3">
            <a:extLst>
              <a:ext uri="{FF2B5EF4-FFF2-40B4-BE49-F238E27FC236}">
                <a16:creationId xmlns:a16="http://schemas.microsoft.com/office/drawing/2014/main" id="{7F2C86EF-48C4-4B89-A77A-399346B4588C}"/>
              </a:ext>
            </a:extLst>
          </p:cNvPr>
          <p:cNvSpPr txBox="1">
            <a:spLocks/>
          </p:cNvSpPr>
          <p:nvPr/>
        </p:nvSpPr>
        <p:spPr>
          <a:xfrm>
            <a:off x="590260" y="945113"/>
            <a:ext cx="1075827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just">
              <a:defRPr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  <a:p>
            <a:r>
              <a:rPr lang="pt-BR" dirty="0"/>
              <a:t>A movimentação manual de cargas é qualquer uma das seguintes atividades, executada por um ou diversos trabalhadores: levantar, agarrar, abaixar, empurrar, puxar, transportar ou deslocar uma carga.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44960825-23CC-47ED-AFEA-1BD81EC95C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929" y="1908313"/>
            <a:ext cx="11655287" cy="4949687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6117AC52-4654-4E7D-B1E8-D3D3153DC0A6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</p:spTree>
    <p:extLst>
      <p:ext uri="{BB962C8B-B14F-4D97-AF65-F5344CB8AC3E}">
        <p14:creationId xmlns:p14="http://schemas.microsoft.com/office/powerpoint/2010/main" val="58725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3C6D302-298C-47A1-889A-966D690316AD}"/>
              </a:ext>
            </a:extLst>
          </p:cNvPr>
          <p:cNvSpPr/>
          <p:nvPr/>
        </p:nvSpPr>
        <p:spPr>
          <a:xfrm>
            <a:off x="141897" y="1469515"/>
            <a:ext cx="4651515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Pegue a carga o mais próximo do corpo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920A320-4D71-46A4-95D2-E617C5FFE960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7662EA87-BAFF-456A-A1A3-90D5CA0FC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0" y="619373"/>
            <a:ext cx="9898490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Orientações no manuseio de cargas manuais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EF23985A-3A59-4016-B7E6-F372EBB1C36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8206" y="2326992"/>
            <a:ext cx="1818898" cy="4376238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4E16D3C7-79D7-4934-8AC8-AC2822026AE3}"/>
              </a:ext>
            </a:extLst>
          </p:cNvPr>
          <p:cNvSpPr/>
          <p:nvPr/>
        </p:nvSpPr>
        <p:spPr>
          <a:xfrm>
            <a:off x="4929904" y="1446623"/>
            <a:ext cx="6321191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Não flexione o tronco (dobrar a coluna) quando abaixar para pegar uma carga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C574DCA-8B6E-4D05-9119-F863BC2F2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658" y="2506946"/>
            <a:ext cx="3419475" cy="40481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7328042-27BF-EBEB-8BE3-4AA2F11445BE}"/>
              </a:ext>
            </a:extLst>
          </p:cNvPr>
          <p:cNvSpPr/>
          <p:nvPr/>
        </p:nvSpPr>
        <p:spPr>
          <a:xfrm>
            <a:off x="9044133" y="6232822"/>
            <a:ext cx="3136315" cy="715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133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52B16EA-CDF0-477C-BC64-078E5A95A989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ABB9BFA-444D-4338-BF2E-4E9E84F08D70}"/>
              </a:ext>
            </a:extLst>
          </p:cNvPr>
          <p:cNvSpPr/>
          <p:nvPr/>
        </p:nvSpPr>
        <p:spPr>
          <a:xfrm>
            <a:off x="220715" y="1407631"/>
            <a:ext cx="5468623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que for movimentar uma carga a distâncias maiores que 1 metros, utilize um carrinho ou equipamento de auxilio.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BA0A53E-A83A-46AD-B117-91ECE3615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762" y="2734204"/>
            <a:ext cx="3038475" cy="40386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CEB4EFCC-0672-48C0-9289-29095C99D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0" y="619373"/>
            <a:ext cx="9898490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Orientações no manuseio de cargas manuais 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CFF1167-54F6-457F-9B22-78D02FBE3A8D}"/>
              </a:ext>
            </a:extLst>
          </p:cNvPr>
          <p:cNvSpPr/>
          <p:nvPr/>
        </p:nvSpPr>
        <p:spPr>
          <a:xfrm>
            <a:off x="6644280" y="1298186"/>
            <a:ext cx="5344782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que for levantar uma carga cujo peso seja maior que 1 kg, peça ajuda a um colega.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A4DF6CC4-0E49-48C1-B440-9CFE6083D2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9025" y="2341008"/>
            <a:ext cx="2800350" cy="451699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68635E3-ACD0-342E-A5F3-740118B0ABA0}"/>
              </a:ext>
            </a:extLst>
          </p:cNvPr>
          <p:cNvSpPr/>
          <p:nvPr/>
        </p:nvSpPr>
        <p:spPr>
          <a:xfrm>
            <a:off x="10239375" y="6232822"/>
            <a:ext cx="1941073" cy="715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0259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031096-1E9D-40B2-AA73-49AB0D8908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2483" y="6428292"/>
            <a:ext cx="1122595" cy="520148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3E07713-848E-4640-8980-7292089113DF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96EECE5-E034-4011-809D-0E102556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0" y="619373"/>
            <a:ext cx="9898490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Orientações no manuseio de cargas manuais  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FD277C3-A00E-4CBA-83F5-5954A03E1034}"/>
              </a:ext>
            </a:extLst>
          </p:cNvPr>
          <p:cNvSpPr/>
          <p:nvPr/>
        </p:nvSpPr>
        <p:spPr>
          <a:xfrm>
            <a:off x="186040" y="1407631"/>
            <a:ext cx="5627834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 levantar cargas torcendo o tronco para os lados.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A41CEE-D839-4BAC-AABD-07FA9528C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204" y="2308993"/>
            <a:ext cx="3341247" cy="4365498"/>
          </a:xfrm>
          <a:prstGeom prst="rect">
            <a:avLst/>
          </a:prstGeom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3ECF1773-C675-4C41-AB50-6B4225592A22}"/>
              </a:ext>
            </a:extLst>
          </p:cNvPr>
          <p:cNvSpPr/>
          <p:nvPr/>
        </p:nvSpPr>
        <p:spPr>
          <a:xfrm>
            <a:off x="6096000" y="1337423"/>
            <a:ext cx="5813874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Respeite pausas entre um levantamento e outro, o ideal é manter a frequência de 1 levantamento a cada 5 minutos.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710AF0BB-679B-47B2-AECB-2269319D6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19" y="2761511"/>
            <a:ext cx="3933825" cy="3924300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C36B2690-A940-4930-BA99-FA638F606831}"/>
              </a:ext>
            </a:extLst>
          </p:cNvPr>
          <p:cNvSpPr/>
          <p:nvPr/>
        </p:nvSpPr>
        <p:spPr>
          <a:xfrm>
            <a:off x="9126296" y="6515997"/>
            <a:ext cx="1073426" cy="52014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56579FFE-D2EA-4282-A363-A308B002277A}"/>
              </a:ext>
            </a:extLst>
          </p:cNvPr>
          <p:cNvSpPr/>
          <p:nvPr/>
        </p:nvSpPr>
        <p:spPr>
          <a:xfrm>
            <a:off x="10840278" y="6232822"/>
            <a:ext cx="1340170" cy="715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32356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031096-1E9D-40B2-AA73-49AB0D8908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6058999"/>
            <a:ext cx="2845062" cy="862938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A195B96-B049-410C-B26B-D141701471AA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3A85F271-4BE4-4BAA-A9CD-2A8FC7EDA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0" y="619373"/>
            <a:ext cx="9898490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Orientações no manuseio de cargas manuais 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1EECF97-AD32-4BE7-BD81-8FA2A361C7FA}"/>
              </a:ext>
            </a:extLst>
          </p:cNvPr>
          <p:cNvSpPr/>
          <p:nvPr/>
        </p:nvSpPr>
        <p:spPr>
          <a:xfrm>
            <a:off x="6732103" y="1443589"/>
            <a:ext cx="4948792" cy="463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Não eleve cargas acima do nível da cabeça.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9615E29-BAB5-459F-969C-EC9EAE906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6425" y="1959412"/>
            <a:ext cx="3305175" cy="496252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8C84283F-E631-49AA-8E27-4303CB75869A}"/>
              </a:ext>
            </a:extLst>
          </p:cNvPr>
          <p:cNvSpPr/>
          <p:nvPr/>
        </p:nvSpPr>
        <p:spPr>
          <a:xfrm>
            <a:off x="336388" y="1418602"/>
            <a:ext cx="5892134" cy="1711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que for levantar ou movimentar uma carga, mantenha uma postura de base: pernas afastadas umas das outras, joelhos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flexionados, coluna ereta, braços próximos ao corpo (braços na vertical).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E96BF42-CD0A-406C-A6B4-32DAB54178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9931" y="3250384"/>
            <a:ext cx="2105646" cy="3671553"/>
          </a:xfrm>
          <a:prstGeom prst="rect">
            <a:avLst/>
          </a:prstGeom>
        </p:spPr>
      </p:pic>
      <p:sp>
        <p:nvSpPr>
          <p:cNvPr id="16" name="Retângulo 15">
            <a:extLst>
              <a:ext uri="{FF2B5EF4-FFF2-40B4-BE49-F238E27FC236}">
                <a16:creationId xmlns:a16="http://schemas.microsoft.com/office/drawing/2014/main" id="{366D7A11-1BF1-4040-87D7-31897A808DD1}"/>
              </a:ext>
            </a:extLst>
          </p:cNvPr>
          <p:cNvSpPr/>
          <p:nvPr/>
        </p:nvSpPr>
        <p:spPr>
          <a:xfrm>
            <a:off x="10948619" y="5970319"/>
            <a:ext cx="1073426" cy="1004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97447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031096-1E9D-40B2-AA73-49AB0D8908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1" y="6058999"/>
            <a:ext cx="2845062" cy="862938"/>
          </a:xfrm>
          <a:prstGeom prst="rect">
            <a:avLst/>
          </a:prstGeom>
        </p:spPr>
      </p:pic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F7553CD-68A8-422B-AE04-FC86A450548E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9366EAD-33D4-45CD-A8B8-A16EAEA6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0" y="619373"/>
            <a:ext cx="9898490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Orientações no manuseio de cargas manuais  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F74AE541-7589-4968-9860-4F0B96ADDF12}"/>
              </a:ext>
            </a:extLst>
          </p:cNvPr>
          <p:cNvSpPr/>
          <p:nvPr/>
        </p:nvSpPr>
        <p:spPr>
          <a:xfrm>
            <a:off x="6498093" y="1531514"/>
            <a:ext cx="5490970" cy="880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movimentação de carrinhos, prefira empurrar ao invés de puxar.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7E93E4-0E97-4062-B0BD-EE349E2E1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1388" y="2535766"/>
            <a:ext cx="3939415" cy="451005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8773EDC-93A5-4AEA-B568-4BBF21C10479}"/>
              </a:ext>
            </a:extLst>
          </p:cNvPr>
          <p:cNvSpPr/>
          <p:nvPr/>
        </p:nvSpPr>
        <p:spPr>
          <a:xfrm>
            <a:off x="372551" y="1407631"/>
            <a:ext cx="5490969" cy="1287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estiver movimentando cargas instáveis (bombonas, sacos, ou recipientes com líquido), redobre a atenção quanto a sua postura.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A9396D65-13DA-4FC4-8BCD-84B1E601F94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922" y="2695163"/>
            <a:ext cx="2771775" cy="4226774"/>
          </a:xfrm>
          <a:prstGeom prst="rect">
            <a:avLst/>
          </a:prstGeom>
        </p:spPr>
      </p:pic>
      <p:sp>
        <p:nvSpPr>
          <p:cNvPr id="17" name="Retângulo 16">
            <a:extLst>
              <a:ext uri="{FF2B5EF4-FFF2-40B4-BE49-F238E27FC236}">
                <a16:creationId xmlns:a16="http://schemas.microsoft.com/office/drawing/2014/main" id="{6FCAAE0A-CCFA-4067-A1BA-992AA4856410}"/>
              </a:ext>
            </a:extLst>
          </p:cNvPr>
          <p:cNvSpPr/>
          <p:nvPr/>
        </p:nvSpPr>
        <p:spPr>
          <a:xfrm>
            <a:off x="10948619" y="5970319"/>
            <a:ext cx="1073426" cy="1004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7674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8B1F635-0BF4-4A9D-8156-B45BDCD5F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0" y="532126"/>
            <a:ext cx="9898490" cy="67881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que é movimentação de carga mecanizada ? 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8723DD-8128-44E6-BD69-E6C6B29C8478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3CB9727-2242-4FAC-B428-7BF949926C57}"/>
              </a:ext>
            </a:extLst>
          </p:cNvPr>
          <p:cNvSpPr/>
          <p:nvPr/>
        </p:nvSpPr>
        <p:spPr>
          <a:xfrm>
            <a:off x="306097" y="1361415"/>
            <a:ext cx="11516138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Movimentação de cargas mecanizada é uma técnica utilizada para içar, transportar e deslocar determinada carga seja com o auxílio de máquinas e equipamentos ou até de forma manual, e tem como objetivo facilitar o transporte, a montagem e o armazenamento dos produtos.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86A49AD-BA47-4CF3-AD1A-6EA9C7FB2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789" y="2999180"/>
            <a:ext cx="6039981" cy="341946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A5B9216D-48F9-3549-C5DF-D510BF1EA443}"/>
              </a:ext>
            </a:extLst>
          </p:cNvPr>
          <p:cNvSpPr/>
          <p:nvPr/>
        </p:nvSpPr>
        <p:spPr>
          <a:xfrm>
            <a:off x="9192126" y="6232822"/>
            <a:ext cx="2988322" cy="7156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6634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60C7C18C-5F0B-42B3-9A83-90E46ADB4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0" y="650379"/>
            <a:ext cx="4237057" cy="590931"/>
          </a:xfrm>
        </p:spPr>
        <p:txBody>
          <a:bodyPr wrap="none">
            <a:spAutoFit/>
          </a:bodyPr>
          <a:lstStyle/>
          <a:p>
            <a:pPr>
              <a:spcBef>
                <a:spcPts val="1000"/>
              </a:spcBef>
            </a:pPr>
            <a:r>
              <a:rPr lang="pt-BR" sz="36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Normas aplicáveis</a:t>
            </a:r>
          </a:p>
        </p:txBody>
      </p:sp>
      <p:sp>
        <p:nvSpPr>
          <p:cNvPr id="11" name="Espaço Reservado para Texto 3">
            <a:extLst>
              <a:ext uri="{FF2B5EF4-FFF2-40B4-BE49-F238E27FC236}">
                <a16:creationId xmlns:a16="http://schemas.microsoft.com/office/drawing/2014/main" id="{179C7C3C-3381-4853-A8D1-C57BBE497AF0}"/>
              </a:ext>
            </a:extLst>
          </p:cNvPr>
          <p:cNvSpPr txBox="1">
            <a:spLocks/>
          </p:cNvSpPr>
          <p:nvPr/>
        </p:nvSpPr>
        <p:spPr>
          <a:xfrm>
            <a:off x="304797" y="1487552"/>
            <a:ext cx="11145079" cy="457144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17 – Ergonomia;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06 – Equipamento de Proteção Individual – EPI;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NR 11 –Transporte, Movimentação, Armazenagem e Manuseio de Materiais;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ISO/TR 16982 Ergonomia da interação humano-sistema – Métodos de usabilidade que apoiam o projeto centrado no usuário;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ISO/TR 9241-100 Ergonomia da interação humano-sistema;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ISO/TS 20646 Diretrizes ergonômicas para a otimização das cargas de trabalho sobre o sistema musculoesquelético;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ABNT NBR ISO 11226 Ergonomia – Avaliação de posturas estáticas de trabalho;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Protocolo 2015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American Heart </a:t>
            </a:r>
            <a:r>
              <a:rPr lang="pt-BR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OIT 161 – Serviços de Saúde do Trabalho;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45001 – Sistemas de gestão de saúde e segurança ocupacional – Requisitos com orientação para uso.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99DD0421-5EDB-40AF-806C-16F0C8B62076}"/>
              </a:ext>
            </a:extLst>
          </p:cNvPr>
          <p:cNvSpPr/>
          <p:nvPr/>
        </p:nvSpPr>
        <p:spPr>
          <a:xfrm>
            <a:off x="478438" y="86990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</p:spTree>
    <p:extLst>
      <p:ext uri="{BB962C8B-B14F-4D97-AF65-F5344CB8AC3E}">
        <p14:creationId xmlns:p14="http://schemas.microsoft.com/office/powerpoint/2010/main" val="3246931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E6A5F20-F155-4254-A358-B37D61C2CB94}"/>
              </a:ext>
            </a:extLst>
          </p:cNvPr>
          <p:cNvSpPr/>
          <p:nvPr/>
        </p:nvSpPr>
        <p:spPr>
          <a:xfrm>
            <a:off x="197925" y="1258548"/>
            <a:ext cx="8495501" cy="475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realizar o transporte em alturas, estude o local e o isole previamente a área por onde esta movimentação será realizada. A permanência de qualquer pessoa na área de içamento </a:t>
            </a:r>
            <a:r>
              <a:rPr lang="pt-BR" sz="1700" b="1" u="sng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proibida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assim como suas proximidades;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Sinalize adequadamente a área na qual será realizado o transporte;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realize o transporte em alturas quando as condições climáticas forem favoráveis. Nunca realize o transporte em dias chuvosos ou com muito vento;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 a montagem e desmontagem quanto o içamento podem ser executados por profissionais qualificados e sob a supervisão de profissional legalmente habilitado;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cargas devem ser dispostas corretamente, evitando assim o desequilíbrio ou mesmo a queda dos materiais;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utilizar os equipamentos, observe se estão em boas condições (faça um </a:t>
            </a:r>
            <a:r>
              <a:rPr lang="pt-BR" sz="17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check-list</a:t>
            </a: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C5B4D68-8526-48B8-A39B-2CB08324BDA8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33E1A0E-5FB8-444F-8CB4-05F9A412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260" y="532126"/>
            <a:ext cx="10713844" cy="67881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Dicas de segurança para a movimentação mecanizada de cargas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B92696D-19E9-4E14-8C63-4B5DDA3691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5543" y="1531202"/>
            <a:ext cx="3196498" cy="2283213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AFBACF24-7296-405F-9141-0A0D084C96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85156" y="4134679"/>
            <a:ext cx="2806885" cy="162536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1C94507-0884-FA58-BEEC-1D9C7D7A5C62}"/>
              </a:ext>
            </a:extLst>
          </p:cNvPr>
          <p:cNvSpPr/>
          <p:nvPr/>
        </p:nvSpPr>
        <p:spPr>
          <a:xfrm>
            <a:off x="8985156" y="5970319"/>
            <a:ext cx="3036889" cy="1004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71920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C5B4D68-8526-48B8-A39B-2CB08324BDA8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C94507-0884-FA58-BEEC-1D9C7D7A5C62}"/>
              </a:ext>
            </a:extLst>
          </p:cNvPr>
          <p:cNvSpPr/>
          <p:nvPr/>
        </p:nvSpPr>
        <p:spPr>
          <a:xfrm>
            <a:off x="8985156" y="5970319"/>
            <a:ext cx="3036889" cy="1004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4BAF3CC-BD7C-CC23-BFB4-CA882E270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232" y="581180"/>
            <a:ext cx="95147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altLang="pt-BR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 para motoristas: 9 dicas para proporcionar maior conforto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ADEBFC4-E147-04E9-A9DE-8FF1CBB6E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452" y="1506050"/>
            <a:ext cx="8562505" cy="546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08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C5B4D68-8526-48B8-A39B-2CB08324BDA8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C94507-0884-FA58-BEEC-1D9C7D7A5C62}"/>
              </a:ext>
            </a:extLst>
          </p:cNvPr>
          <p:cNvSpPr/>
          <p:nvPr/>
        </p:nvSpPr>
        <p:spPr>
          <a:xfrm>
            <a:off x="8985156" y="5970319"/>
            <a:ext cx="3036889" cy="1004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94BAF3CC-BD7C-CC23-BFB4-CA882E270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232" y="581180"/>
            <a:ext cx="95147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altLang="pt-BR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Dicas ergonômicas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732A5CE4-A5D0-A204-DB15-1B28F68FF0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7" y="1695868"/>
            <a:ext cx="85058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>
                <a:solidFill>
                  <a:prstClr val="black"/>
                </a:solidFill>
                <a:latin typeface="Arial" panose="020B0604020202020204" pitchFamily="34" charset="0"/>
              </a:rPr>
              <a:t>Trabalhar com o Corpo Fora do Eixo Vertical Natural</a:t>
            </a:r>
          </a:p>
        </p:txBody>
      </p:sp>
      <p:grpSp>
        <p:nvGrpSpPr>
          <p:cNvPr id="4" name="Group 22">
            <a:extLst>
              <a:ext uri="{FF2B5EF4-FFF2-40B4-BE49-F238E27FC236}">
                <a16:creationId xmlns:a16="http://schemas.microsoft.com/office/drawing/2014/main" id="{338B49B8-4779-5539-1829-ED8C0E72998F}"/>
              </a:ext>
            </a:extLst>
          </p:cNvPr>
          <p:cNvGrpSpPr>
            <a:grpSpLocks/>
          </p:cNvGrpSpPr>
          <p:nvPr/>
        </p:nvGrpSpPr>
        <p:grpSpPr bwMode="auto">
          <a:xfrm>
            <a:off x="2336799" y="2619794"/>
            <a:ext cx="3459162" cy="4027487"/>
            <a:chOff x="515" y="1145"/>
            <a:chExt cx="2179" cy="2537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2ED9E831-F217-DE26-E8CA-3A0AA23298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1" y="3112"/>
              <a:ext cx="5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pt-BR" sz="2000">
                  <a:solidFill>
                    <a:prstClr val="black"/>
                  </a:solidFill>
                  <a:latin typeface="Arial" panose="020B0604020202020204" pitchFamily="34" charset="0"/>
                </a:rPr>
                <a:t>Certo</a:t>
              </a:r>
              <a:endParaRPr lang="pt-BR" altLang="pt-BR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" name="Picture 19" descr="Imagem2">
              <a:extLst>
                <a:ext uri="{FF2B5EF4-FFF2-40B4-BE49-F238E27FC236}">
                  <a16:creationId xmlns:a16="http://schemas.microsoft.com/office/drawing/2014/main" id="{C85CB710-F77D-BAB7-244B-E628897C33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5" y="2557"/>
              <a:ext cx="1129" cy="1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7" descr="Imagem1">
              <a:extLst>
                <a:ext uri="{FF2B5EF4-FFF2-40B4-BE49-F238E27FC236}">
                  <a16:creationId xmlns:a16="http://schemas.microsoft.com/office/drawing/2014/main" id="{B92F9A07-5301-C839-A836-0928A69BB3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" y="1145"/>
              <a:ext cx="1513" cy="1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23">
            <a:extLst>
              <a:ext uri="{FF2B5EF4-FFF2-40B4-BE49-F238E27FC236}">
                <a16:creationId xmlns:a16="http://schemas.microsoft.com/office/drawing/2014/main" id="{1653E8EC-1C64-42D3-E2B9-7A39E9F64F3C}"/>
              </a:ext>
            </a:extLst>
          </p:cNvPr>
          <p:cNvGrpSpPr>
            <a:grpSpLocks/>
          </p:cNvGrpSpPr>
          <p:nvPr/>
        </p:nvGrpSpPr>
        <p:grpSpPr bwMode="auto">
          <a:xfrm>
            <a:off x="6261100" y="2622968"/>
            <a:ext cx="3749675" cy="3706812"/>
            <a:chOff x="2987" y="1147"/>
            <a:chExt cx="2362" cy="2335"/>
          </a:xfrm>
        </p:grpSpPr>
        <p:pic>
          <p:nvPicPr>
            <p:cNvPr id="13" name="Picture 18" descr="Imagem3">
              <a:extLst>
                <a:ext uri="{FF2B5EF4-FFF2-40B4-BE49-F238E27FC236}">
                  <a16:creationId xmlns:a16="http://schemas.microsoft.com/office/drawing/2014/main" id="{C1586F0A-42CC-9AF2-97CF-DC072EBAA5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076"/>
            <a:stretch>
              <a:fillRect/>
            </a:stretch>
          </p:blipFill>
          <p:spPr bwMode="auto">
            <a:xfrm>
              <a:off x="2987" y="1147"/>
              <a:ext cx="2362" cy="2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21">
              <a:extLst>
                <a:ext uri="{FF2B5EF4-FFF2-40B4-BE49-F238E27FC236}">
                  <a16:creationId xmlns:a16="http://schemas.microsoft.com/office/drawing/2014/main" id="{12C046D4-EECF-1373-564D-99BA1DAD3D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71" y="3232"/>
              <a:ext cx="7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pt-BR" sz="2000">
                  <a:solidFill>
                    <a:prstClr val="black"/>
                  </a:solidFill>
                  <a:latin typeface="Arial" panose="020B0604020202020204" pitchFamily="34" charset="0"/>
                </a:rPr>
                <a:t>Errado</a:t>
              </a:r>
              <a:endParaRPr lang="pt-BR" altLang="pt-BR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05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C5B4D68-8526-48B8-A39B-2CB08324BDA8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C94507-0884-FA58-BEEC-1D9C7D7A5C62}"/>
              </a:ext>
            </a:extLst>
          </p:cNvPr>
          <p:cNvSpPr/>
          <p:nvPr/>
        </p:nvSpPr>
        <p:spPr>
          <a:xfrm>
            <a:off x="8985156" y="5970319"/>
            <a:ext cx="3036889" cy="1004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896AABD0-5680-F5C8-75BA-D8ADBB8DC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232" y="581180"/>
            <a:ext cx="95147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altLang="pt-BR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Dicas ergonômicas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967E7CD4-7561-6DB0-C92B-E90CFD432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7" y="1420812"/>
            <a:ext cx="85058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>
                <a:solidFill>
                  <a:prstClr val="black"/>
                </a:solidFill>
                <a:latin typeface="Arial" panose="020B0604020202020204" pitchFamily="34" charset="0"/>
              </a:rPr>
              <a:t>Flexo-Torção Coluna</a:t>
            </a:r>
          </a:p>
        </p:txBody>
      </p:sp>
      <p:grpSp>
        <p:nvGrpSpPr>
          <p:cNvPr id="5" name="Group 24">
            <a:extLst>
              <a:ext uri="{FF2B5EF4-FFF2-40B4-BE49-F238E27FC236}">
                <a16:creationId xmlns:a16="http://schemas.microsoft.com/office/drawing/2014/main" id="{77F4256E-F025-5EA0-1ED6-9D4F587CFA84}"/>
              </a:ext>
            </a:extLst>
          </p:cNvPr>
          <p:cNvGrpSpPr>
            <a:grpSpLocks/>
          </p:cNvGrpSpPr>
          <p:nvPr/>
        </p:nvGrpSpPr>
        <p:grpSpPr bwMode="auto">
          <a:xfrm>
            <a:off x="5397500" y="2043112"/>
            <a:ext cx="4511675" cy="2424112"/>
            <a:chOff x="2443" y="955"/>
            <a:chExt cx="2842" cy="1527"/>
          </a:xfrm>
        </p:grpSpPr>
        <p:sp>
          <p:nvSpPr>
            <p:cNvPr id="6" name="Text Box 6">
              <a:extLst>
                <a:ext uri="{FF2B5EF4-FFF2-40B4-BE49-F238E27FC236}">
                  <a16:creationId xmlns:a16="http://schemas.microsoft.com/office/drawing/2014/main" id="{171F9D44-C32B-043D-325B-1787EA7C8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2232"/>
              <a:ext cx="74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pt-BR" sz="2000">
                  <a:solidFill>
                    <a:prstClr val="black"/>
                  </a:solidFill>
                  <a:latin typeface="Arial" panose="020B0604020202020204" pitchFamily="34" charset="0"/>
                </a:rPr>
                <a:t>Errado</a:t>
              </a:r>
              <a:endParaRPr lang="pt-BR" altLang="pt-BR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9" name="Picture 20" descr="Imagem6">
              <a:extLst>
                <a:ext uri="{FF2B5EF4-FFF2-40B4-BE49-F238E27FC236}">
                  <a16:creationId xmlns:a16="http://schemas.microsoft.com/office/drawing/2014/main" id="{876EE972-2010-FDD1-1DEB-13B7A8ABDF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" y="955"/>
              <a:ext cx="1290" cy="1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 descr="Imagem7">
              <a:extLst>
                <a:ext uri="{FF2B5EF4-FFF2-40B4-BE49-F238E27FC236}">
                  <a16:creationId xmlns:a16="http://schemas.microsoft.com/office/drawing/2014/main" id="{4FFAB0AE-1CA8-8F0E-0F0D-CC47088B56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8" y="969"/>
              <a:ext cx="1467" cy="1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" name="Group 25">
            <a:extLst>
              <a:ext uri="{FF2B5EF4-FFF2-40B4-BE49-F238E27FC236}">
                <a16:creationId xmlns:a16="http://schemas.microsoft.com/office/drawing/2014/main" id="{6F77E0A1-6AEF-9289-916F-C331CF714F9B}"/>
              </a:ext>
            </a:extLst>
          </p:cNvPr>
          <p:cNvGrpSpPr>
            <a:grpSpLocks/>
          </p:cNvGrpSpPr>
          <p:nvPr/>
        </p:nvGrpSpPr>
        <p:grpSpPr bwMode="auto">
          <a:xfrm>
            <a:off x="2644775" y="4551363"/>
            <a:ext cx="4541837" cy="2306637"/>
            <a:chOff x="709" y="2535"/>
            <a:chExt cx="2861" cy="1453"/>
          </a:xfrm>
        </p:grpSpPr>
        <p:sp>
          <p:nvSpPr>
            <p:cNvPr id="14" name="Text Box 10">
              <a:extLst>
                <a:ext uri="{FF2B5EF4-FFF2-40B4-BE49-F238E27FC236}">
                  <a16:creationId xmlns:a16="http://schemas.microsoft.com/office/drawing/2014/main" id="{64875EBD-44FE-B8C2-7BC3-24FBD0A2E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45" y="3738"/>
              <a:ext cx="65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pt-BR" sz="2000">
                  <a:solidFill>
                    <a:prstClr val="black"/>
                  </a:solidFill>
                  <a:latin typeface="Arial" panose="020B0604020202020204" pitchFamily="34" charset="0"/>
                </a:rPr>
                <a:t>Certo</a:t>
              </a:r>
              <a:endParaRPr lang="pt-BR" altLang="pt-BR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5" name="Picture 22" descr="Imagem8">
              <a:extLst>
                <a:ext uri="{FF2B5EF4-FFF2-40B4-BE49-F238E27FC236}">
                  <a16:creationId xmlns:a16="http://schemas.microsoft.com/office/drawing/2014/main" id="{A4F35160-ABB4-4EAC-E453-47015ACF0E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2538"/>
              <a:ext cx="1317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3" descr="Imagem9">
              <a:extLst>
                <a:ext uri="{FF2B5EF4-FFF2-40B4-BE49-F238E27FC236}">
                  <a16:creationId xmlns:a16="http://schemas.microsoft.com/office/drawing/2014/main" id="{D0D166CB-A2CB-23FF-4CAA-1EC7B366A5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6" y="2535"/>
              <a:ext cx="1444" cy="1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724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C5B4D68-8526-48B8-A39B-2CB08324BDA8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C94507-0884-FA58-BEEC-1D9C7D7A5C62}"/>
              </a:ext>
            </a:extLst>
          </p:cNvPr>
          <p:cNvSpPr/>
          <p:nvPr/>
        </p:nvSpPr>
        <p:spPr>
          <a:xfrm>
            <a:off x="8985156" y="5970319"/>
            <a:ext cx="3036889" cy="1004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D7449F83-BCEC-361A-1114-001FBA0D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893763"/>
            <a:ext cx="85058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>
                <a:solidFill>
                  <a:prstClr val="black"/>
                </a:solidFill>
                <a:latin typeface="Arial" panose="020B0604020202020204" pitchFamily="34" charset="0"/>
              </a:rPr>
              <a:t>Realizar Esforços de Manusear, Levantar ou </a:t>
            </a: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>
                <a:solidFill>
                  <a:prstClr val="black"/>
                </a:solidFill>
                <a:latin typeface="Arial" panose="020B0604020202020204" pitchFamily="34" charset="0"/>
              </a:rPr>
              <a:t>Transportar Cargas Pesadas</a:t>
            </a:r>
          </a:p>
        </p:txBody>
      </p:sp>
      <p:grpSp>
        <p:nvGrpSpPr>
          <p:cNvPr id="4" name="Group 18">
            <a:extLst>
              <a:ext uri="{FF2B5EF4-FFF2-40B4-BE49-F238E27FC236}">
                <a16:creationId xmlns:a16="http://schemas.microsoft.com/office/drawing/2014/main" id="{75AEE73C-6F99-52EC-B6C4-2B498D473FA9}"/>
              </a:ext>
            </a:extLst>
          </p:cNvPr>
          <p:cNvGrpSpPr>
            <a:grpSpLocks/>
          </p:cNvGrpSpPr>
          <p:nvPr/>
        </p:nvGrpSpPr>
        <p:grpSpPr bwMode="auto">
          <a:xfrm>
            <a:off x="2936876" y="1993900"/>
            <a:ext cx="2913063" cy="3981450"/>
            <a:chOff x="890" y="1256"/>
            <a:chExt cx="1835" cy="2508"/>
          </a:xfrm>
        </p:grpSpPr>
        <p:sp>
          <p:nvSpPr>
            <p:cNvPr id="5" name="Text Box 6">
              <a:extLst>
                <a:ext uri="{FF2B5EF4-FFF2-40B4-BE49-F238E27FC236}">
                  <a16:creationId xmlns:a16="http://schemas.microsoft.com/office/drawing/2014/main" id="{1B03FA59-7F19-7231-CF75-3FC57FC48E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3514"/>
              <a:ext cx="63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pt-BR" sz="2000">
                  <a:solidFill>
                    <a:prstClr val="black"/>
                  </a:solidFill>
                  <a:latin typeface="Arial" panose="020B0604020202020204" pitchFamily="34" charset="0"/>
                </a:rPr>
                <a:t>Certo</a:t>
              </a:r>
              <a:endParaRPr lang="pt-BR" altLang="pt-BR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6" name="Picture 15" descr="Imagem10">
              <a:extLst>
                <a:ext uri="{FF2B5EF4-FFF2-40B4-BE49-F238E27FC236}">
                  <a16:creationId xmlns:a16="http://schemas.microsoft.com/office/drawing/2014/main" id="{06FC95DD-07F2-AAE8-4C63-0FCBF83CE7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" y="1256"/>
              <a:ext cx="1835" cy="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7">
            <a:extLst>
              <a:ext uri="{FF2B5EF4-FFF2-40B4-BE49-F238E27FC236}">
                <a16:creationId xmlns:a16="http://schemas.microsoft.com/office/drawing/2014/main" id="{C0FD3DD6-6A08-12B4-BA9E-848733A5615B}"/>
              </a:ext>
            </a:extLst>
          </p:cNvPr>
          <p:cNvGrpSpPr>
            <a:grpSpLocks/>
          </p:cNvGrpSpPr>
          <p:nvPr/>
        </p:nvGrpSpPr>
        <p:grpSpPr bwMode="auto">
          <a:xfrm>
            <a:off x="6937376" y="2024063"/>
            <a:ext cx="2481263" cy="3973512"/>
            <a:chOff x="3410" y="1275"/>
            <a:chExt cx="1563" cy="2503"/>
          </a:xfrm>
        </p:grpSpPr>
        <p:sp>
          <p:nvSpPr>
            <p:cNvPr id="11" name="Text Box 9">
              <a:extLst>
                <a:ext uri="{FF2B5EF4-FFF2-40B4-BE49-F238E27FC236}">
                  <a16:creationId xmlns:a16="http://schemas.microsoft.com/office/drawing/2014/main" id="{A39A7177-72A0-E0FE-1835-B7F3942772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37" y="3528"/>
              <a:ext cx="72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pt-BR" sz="2000">
                  <a:solidFill>
                    <a:prstClr val="black"/>
                  </a:solidFill>
                  <a:latin typeface="Arial" panose="020B0604020202020204" pitchFamily="34" charset="0"/>
                </a:rPr>
                <a:t>Errado</a:t>
              </a:r>
              <a:endParaRPr lang="pt-BR" altLang="pt-BR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3" name="Picture 16" descr="Imagem11">
              <a:extLst>
                <a:ext uri="{FF2B5EF4-FFF2-40B4-BE49-F238E27FC236}">
                  <a16:creationId xmlns:a16="http://schemas.microsoft.com/office/drawing/2014/main" id="{1115F45D-60CC-0EA0-633A-73050876CB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" y="1275"/>
              <a:ext cx="1563" cy="2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534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C5B4D68-8526-48B8-A39B-2CB08324BDA8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C94507-0884-FA58-BEEC-1D9C7D7A5C62}"/>
              </a:ext>
            </a:extLst>
          </p:cNvPr>
          <p:cNvSpPr/>
          <p:nvPr/>
        </p:nvSpPr>
        <p:spPr>
          <a:xfrm>
            <a:off x="8985156" y="5970319"/>
            <a:ext cx="3036889" cy="1004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6488744C-9F9C-D418-20D0-B9D984967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232" y="581180"/>
            <a:ext cx="95147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altLang="pt-BR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Dicas ergonômicas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C94F8A85-3F8C-2240-1029-C1922388B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7" y="1241423"/>
            <a:ext cx="85058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>
                <a:solidFill>
                  <a:prstClr val="black"/>
                </a:solidFill>
                <a:latin typeface="Arial" panose="020B0604020202020204" pitchFamily="34" charset="0"/>
              </a:rPr>
              <a:t>Manter Pequenos Esforços Estáticos, Porém </a:t>
            </a:r>
          </a:p>
          <a:p>
            <a:pPr algn="ctr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altLang="pt-BR" sz="2000" b="1" dirty="0">
                <a:solidFill>
                  <a:prstClr val="black"/>
                </a:solidFill>
                <a:latin typeface="Arial" panose="020B0604020202020204" pitchFamily="34" charset="0"/>
              </a:rPr>
              <a:t>Durante um Grande Período de Tempo </a:t>
            </a:r>
          </a:p>
        </p:txBody>
      </p:sp>
      <p:grpSp>
        <p:nvGrpSpPr>
          <p:cNvPr id="5" name="Group 52">
            <a:extLst>
              <a:ext uri="{FF2B5EF4-FFF2-40B4-BE49-F238E27FC236}">
                <a16:creationId xmlns:a16="http://schemas.microsoft.com/office/drawing/2014/main" id="{E90FAD68-AE94-AC99-0742-EAA327102F3C}"/>
              </a:ext>
            </a:extLst>
          </p:cNvPr>
          <p:cNvGrpSpPr>
            <a:grpSpLocks/>
          </p:cNvGrpSpPr>
          <p:nvPr/>
        </p:nvGrpSpPr>
        <p:grpSpPr bwMode="auto">
          <a:xfrm>
            <a:off x="2989262" y="2054224"/>
            <a:ext cx="2620963" cy="2149475"/>
            <a:chOff x="926" y="1075"/>
            <a:chExt cx="1651" cy="1354"/>
          </a:xfrm>
        </p:grpSpPr>
        <p:grpSp>
          <p:nvGrpSpPr>
            <p:cNvPr id="6" name="Group 48">
              <a:extLst>
                <a:ext uri="{FF2B5EF4-FFF2-40B4-BE49-F238E27FC236}">
                  <a16:creationId xmlns:a16="http://schemas.microsoft.com/office/drawing/2014/main" id="{C855738E-850D-19FB-EE99-E3BF887E87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6" y="1075"/>
              <a:ext cx="1651" cy="1354"/>
              <a:chOff x="926" y="1075"/>
              <a:chExt cx="1651" cy="1354"/>
            </a:xfrm>
          </p:grpSpPr>
          <p:pic>
            <p:nvPicPr>
              <p:cNvPr id="11" name="Picture 44" descr="Imagem14">
                <a:extLst>
                  <a:ext uri="{FF2B5EF4-FFF2-40B4-BE49-F238E27FC236}">
                    <a16:creationId xmlns:a16="http://schemas.microsoft.com/office/drawing/2014/main" id="{A3687CC0-F12A-C0AD-F41E-2E755F6AF7A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6" y="1075"/>
                <a:ext cx="1651" cy="11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 Box 9">
                <a:extLst>
                  <a:ext uri="{FF2B5EF4-FFF2-40B4-BE49-F238E27FC236}">
                    <a16:creationId xmlns:a16="http://schemas.microsoft.com/office/drawing/2014/main" id="{82951EE2-00E5-9006-BB9C-0A086667D0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3" y="2179"/>
                <a:ext cx="6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pt-BR" sz="2000">
                    <a:solidFill>
                      <a:prstClr val="black"/>
                    </a:solidFill>
                    <a:latin typeface="Arial" panose="020B0604020202020204" pitchFamily="34" charset="0"/>
                  </a:rPr>
                  <a:t>Errado</a:t>
                </a:r>
                <a:endParaRPr lang="pt-BR" altLang="pt-BR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9" name="Rectangle 10">
              <a:extLst>
                <a:ext uri="{FF2B5EF4-FFF2-40B4-BE49-F238E27FC236}">
                  <a16:creationId xmlns:a16="http://schemas.microsoft.com/office/drawing/2014/main" id="{F284661E-0B9E-C20B-18E9-BC07C23A712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6801171">
              <a:off x="1097" y="1399"/>
              <a:ext cx="244" cy="1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54">
            <a:extLst>
              <a:ext uri="{FF2B5EF4-FFF2-40B4-BE49-F238E27FC236}">
                <a16:creationId xmlns:a16="http://schemas.microsoft.com/office/drawing/2014/main" id="{0EF1912B-ABFE-E56F-FE19-F62C4CC47E5B}"/>
              </a:ext>
            </a:extLst>
          </p:cNvPr>
          <p:cNvGrpSpPr>
            <a:grpSpLocks/>
          </p:cNvGrpSpPr>
          <p:nvPr/>
        </p:nvGrpSpPr>
        <p:grpSpPr bwMode="auto">
          <a:xfrm>
            <a:off x="6986586" y="4584700"/>
            <a:ext cx="2451100" cy="2273300"/>
            <a:chOff x="3444" y="2619"/>
            <a:chExt cx="1544" cy="1432"/>
          </a:xfrm>
        </p:grpSpPr>
        <p:grpSp>
          <p:nvGrpSpPr>
            <p:cNvPr id="15" name="Group 50">
              <a:extLst>
                <a:ext uri="{FF2B5EF4-FFF2-40B4-BE49-F238E27FC236}">
                  <a16:creationId xmlns:a16="http://schemas.microsoft.com/office/drawing/2014/main" id="{BCC62AE5-1058-A741-7783-C0759A4B98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44" y="2619"/>
              <a:ext cx="1544" cy="1432"/>
              <a:chOff x="3444" y="2619"/>
              <a:chExt cx="1544" cy="1432"/>
            </a:xfrm>
          </p:grpSpPr>
          <p:pic>
            <p:nvPicPr>
              <p:cNvPr id="17" name="Picture 47" descr="Imagem17">
                <a:extLst>
                  <a:ext uri="{FF2B5EF4-FFF2-40B4-BE49-F238E27FC236}">
                    <a16:creationId xmlns:a16="http://schemas.microsoft.com/office/drawing/2014/main" id="{446D5747-C8B1-35AD-B594-5F42A1B6E7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4" y="2619"/>
                <a:ext cx="1544" cy="1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14">
                <a:extLst>
                  <a:ext uri="{FF2B5EF4-FFF2-40B4-BE49-F238E27FC236}">
                    <a16:creationId xmlns:a16="http://schemas.microsoft.com/office/drawing/2014/main" id="{8F25ED18-A5ED-6111-ED2D-04E3B03746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2" y="3801"/>
                <a:ext cx="5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pt-BR" sz="2000">
                    <a:solidFill>
                      <a:prstClr val="black"/>
                    </a:solidFill>
                    <a:latin typeface="Arial" panose="020B0604020202020204" pitchFamily="34" charset="0"/>
                  </a:rPr>
                  <a:t>Certo</a:t>
                </a:r>
                <a:endParaRPr lang="pt-BR" altLang="pt-BR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600258-CEB0-AEB1-2559-F2F303563DA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501291">
              <a:off x="3806" y="2694"/>
              <a:ext cx="114" cy="2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55">
            <a:extLst>
              <a:ext uri="{FF2B5EF4-FFF2-40B4-BE49-F238E27FC236}">
                <a16:creationId xmlns:a16="http://schemas.microsoft.com/office/drawing/2014/main" id="{DD673BB8-0AB4-44A8-8166-82601C1C6D5B}"/>
              </a:ext>
            </a:extLst>
          </p:cNvPr>
          <p:cNvGrpSpPr>
            <a:grpSpLocks/>
          </p:cNvGrpSpPr>
          <p:nvPr/>
        </p:nvGrpSpPr>
        <p:grpSpPr bwMode="auto">
          <a:xfrm>
            <a:off x="2994025" y="4568826"/>
            <a:ext cx="2560637" cy="2276475"/>
            <a:chOff x="929" y="2609"/>
            <a:chExt cx="1613" cy="1434"/>
          </a:xfrm>
        </p:grpSpPr>
        <p:grpSp>
          <p:nvGrpSpPr>
            <p:cNvPr id="20" name="Group 51">
              <a:extLst>
                <a:ext uri="{FF2B5EF4-FFF2-40B4-BE49-F238E27FC236}">
                  <a16:creationId xmlns:a16="http://schemas.microsoft.com/office/drawing/2014/main" id="{3FC283F8-5FD0-EA60-3510-BF41E462CD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9" y="2609"/>
              <a:ext cx="1613" cy="1434"/>
              <a:chOff x="929" y="2609"/>
              <a:chExt cx="1613" cy="1434"/>
            </a:xfrm>
          </p:grpSpPr>
          <p:pic>
            <p:nvPicPr>
              <p:cNvPr id="22" name="Picture 46" descr="Imagem16">
                <a:extLst>
                  <a:ext uri="{FF2B5EF4-FFF2-40B4-BE49-F238E27FC236}">
                    <a16:creationId xmlns:a16="http://schemas.microsoft.com/office/drawing/2014/main" id="{98CE975E-5786-D2CF-2CFB-0C38CAEA84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29" y="2609"/>
                <a:ext cx="1613" cy="1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19">
                <a:extLst>
                  <a:ext uri="{FF2B5EF4-FFF2-40B4-BE49-F238E27FC236}">
                    <a16:creationId xmlns:a16="http://schemas.microsoft.com/office/drawing/2014/main" id="{61DECB77-ACDE-23DC-C7CC-81E5D2CDEE0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8" y="3793"/>
                <a:ext cx="6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pt-BR" sz="2000">
                    <a:solidFill>
                      <a:prstClr val="black"/>
                    </a:solidFill>
                    <a:latin typeface="Arial" panose="020B0604020202020204" pitchFamily="34" charset="0"/>
                  </a:rPr>
                  <a:t>Errado</a:t>
                </a:r>
                <a:endParaRPr lang="pt-BR" altLang="pt-BR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FC2F76B-76AC-C3CD-0E5E-0B402F7E35C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48565">
              <a:off x="2125" y="2715"/>
              <a:ext cx="92" cy="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:a16="http://schemas.microsoft.com/office/drawing/2014/main" id="{0F8DC0A5-7BD9-06E1-475E-7B8A610CFEB2}"/>
              </a:ext>
            </a:extLst>
          </p:cNvPr>
          <p:cNvGrpSpPr>
            <a:grpSpLocks/>
          </p:cNvGrpSpPr>
          <p:nvPr/>
        </p:nvGrpSpPr>
        <p:grpSpPr bwMode="auto">
          <a:xfrm>
            <a:off x="6951662" y="2076449"/>
            <a:ext cx="2493963" cy="2149475"/>
            <a:chOff x="3422" y="1089"/>
            <a:chExt cx="1571" cy="1354"/>
          </a:xfrm>
        </p:grpSpPr>
        <p:grpSp>
          <p:nvGrpSpPr>
            <p:cNvPr id="25" name="Group 49">
              <a:extLst>
                <a:ext uri="{FF2B5EF4-FFF2-40B4-BE49-F238E27FC236}">
                  <a16:creationId xmlns:a16="http://schemas.microsoft.com/office/drawing/2014/main" id="{28EC7DAE-EE45-3654-6C8D-2C645AB446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22" y="1089"/>
              <a:ext cx="1571" cy="1354"/>
              <a:chOff x="3422" y="1089"/>
              <a:chExt cx="1571" cy="1354"/>
            </a:xfrm>
          </p:grpSpPr>
          <p:pic>
            <p:nvPicPr>
              <p:cNvPr id="27" name="Picture 45" descr="Imagem15">
                <a:extLst>
                  <a:ext uri="{FF2B5EF4-FFF2-40B4-BE49-F238E27FC236}">
                    <a16:creationId xmlns:a16="http://schemas.microsoft.com/office/drawing/2014/main" id="{66E67A67-E50C-FDE4-7CD3-678017896A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2" y="1089"/>
                <a:ext cx="1571" cy="1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Text Box 24">
                <a:extLst>
                  <a:ext uri="{FF2B5EF4-FFF2-40B4-BE49-F238E27FC236}">
                    <a16:creationId xmlns:a16="http://schemas.microsoft.com/office/drawing/2014/main" id="{445FE588-9F7B-D8AC-D725-24BC808C85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6" y="2193"/>
                <a:ext cx="59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altLang="pt-BR" sz="2000">
                    <a:solidFill>
                      <a:prstClr val="black"/>
                    </a:solidFill>
                    <a:latin typeface="Arial" panose="020B0604020202020204" pitchFamily="34" charset="0"/>
                  </a:rPr>
                  <a:t>Certo</a:t>
                </a:r>
                <a:endParaRPr lang="pt-BR" altLang="pt-BR" sz="2000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31466BA-779D-CA96-9435-29C084D45FF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1700591">
              <a:off x="3602" y="1154"/>
              <a:ext cx="226" cy="3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t-BR" altLang="pt-BR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849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C5B4D68-8526-48B8-A39B-2CB08324BDA8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C94507-0884-FA58-BEEC-1D9C7D7A5C62}"/>
              </a:ext>
            </a:extLst>
          </p:cNvPr>
          <p:cNvSpPr/>
          <p:nvPr/>
        </p:nvSpPr>
        <p:spPr>
          <a:xfrm>
            <a:off x="8985156" y="5970319"/>
            <a:ext cx="3036889" cy="1004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ext Box 3">
            <a:extLst>
              <a:ext uri="{FF2B5EF4-FFF2-40B4-BE49-F238E27FC236}">
                <a16:creationId xmlns:a16="http://schemas.microsoft.com/office/drawing/2014/main" id="{CCC221B3-E29F-F2F3-C83B-48249929C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232" y="581180"/>
            <a:ext cx="95147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altLang="pt-BR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Dicas ergonômicas</a:t>
            </a:r>
          </a:p>
        </p:txBody>
      </p:sp>
      <p:sp>
        <p:nvSpPr>
          <p:cNvPr id="16" name="Text Box 3">
            <a:extLst>
              <a:ext uri="{FF2B5EF4-FFF2-40B4-BE49-F238E27FC236}">
                <a16:creationId xmlns:a16="http://schemas.microsoft.com/office/drawing/2014/main" id="{9CA7DA5B-1218-D1D8-C77D-7D2EB1356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7" y="1463406"/>
            <a:ext cx="85058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r>
              <a:rPr lang="de-DE" altLang="pt-BR" sz="2000" b="1">
                <a:solidFill>
                  <a:prstClr val="black"/>
                </a:solidFill>
                <a:latin typeface="Arial" panose="020B0604020202020204" pitchFamily="34" charset="0"/>
              </a:rPr>
              <a:t>Trabalhar Sentado sem Apoiar os Pés</a:t>
            </a:r>
          </a:p>
          <a:p>
            <a:pPr algn="ctr" eaLnBrk="0" fontAlgn="base" hangingPunct="0">
              <a:lnSpc>
                <a:spcPts val="2225"/>
              </a:lnSpc>
              <a:spcBef>
                <a:spcPct val="0"/>
              </a:spcBef>
              <a:spcAft>
                <a:spcPct val="0"/>
              </a:spcAft>
            </a:pPr>
            <a:endParaRPr lang="de-DE" altLang="pt-BR" sz="2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F31264C-54CE-D704-115B-6A866439CEF5}"/>
              </a:ext>
            </a:extLst>
          </p:cNvPr>
          <p:cNvGrpSpPr>
            <a:grpSpLocks/>
          </p:cNvGrpSpPr>
          <p:nvPr/>
        </p:nvGrpSpPr>
        <p:grpSpPr bwMode="auto">
          <a:xfrm>
            <a:off x="2595562" y="3039794"/>
            <a:ext cx="3230563" cy="2924175"/>
            <a:chOff x="678" y="1556"/>
            <a:chExt cx="2035" cy="1842"/>
          </a:xfrm>
        </p:grpSpPr>
        <p:sp>
          <p:nvSpPr>
            <p:cNvPr id="18" name="Text Box 5">
              <a:extLst>
                <a:ext uri="{FF2B5EF4-FFF2-40B4-BE49-F238E27FC236}">
                  <a16:creationId xmlns:a16="http://schemas.microsoft.com/office/drawing/2014/main" id="{78B9942D-B1F5-ED51-CF55-CA411EC76C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0" y="3148"/>
              <a:ext cx="53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pt-BR" sz="2000">
                  <a:solidFill>
                    <a:prstClr val="black"/>
                  </a:solidFill>
                  <a:latin typeface="Arial" panose="020B0604020202020204" pitchFamily="34" charset="0"/>
                </a:rPr>
                <a:t>Certo</a:t>
              </a:r>
              <a:endParaRPr lang="pt-BR" altLang="pt-BR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9" name="Picture 14" descr="Imagem31">
              <a:extLst>
                <a:ext uri="{FF2B5EF4-FFF2-40B4-BE49-F238E27FC236}">
                  <a16:creationId xmlns:a16="http://schemas.microsoft.com/office/drawing/2014/main" id="{BC73E198-EA62-AA0A-097F-62C462774A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" y="1556"/>
              <a:ext cx="2035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7">
            <a:extLst>
              <a:ext uri="{FF2B5EF4-FFF2-40B4-BE49-F238E27FC236}">
                <a16:creationId xmlns:a16="http://schemas.microsoft.com/office/drawing/2014/main" id="{AD42A721-29DF-4C4B-ACD8-3FFC6ECDFE15}"/>
              </a:ext>
            </a:extLst>
          </p:cNvPr>
          <p:cNvGrpSpPr>
            <a:grpSpLocks/>
          </p:cNvGrpSpPr>
          <p:nvPr/>
        </p:nvGrpSpPr>
        <p:grpSpPr bwMode="auto">
          <a:xfrm>
            <a:off x="6491287" y="3052494"/>
            <a:ext cx="3236913" cy="2917825"/>
            <a:chOff x="3132" y="1564"/>
            <a:chExt cx="2039" cy="1838"/>
          </a:xfrm>
        </p:grpSpPr>
        <p:sp>
          <p:nvSpPr>
            <p:cNvPr id="21" name="Text Box 8">
              <a:extLst>
                <a:ext uri="{FF2B5EF4-FFF2-40B4-BE49-F238E27FC236}">
                  <a16:creationId xmlns:a16="http://schemas.microsoft.com/office/drawing/2014/main" id="{8AE60E23-7CC2-D118-FF94-FC8CB54C21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3" y="3152"/>
              <a:ext cx="69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pt-BR" sz="2000">
                  <a:solidFill>
                    <a:prstClr val="black"/>
                  </a:solidFill>
                  <a:latin typeface="Arial" panose="020B0604020202020204" pitchFamily="34" charset="0"/>
                </a:rPr>
                <a:t>Errado</a:t>
              </a:r>
              <a:endParaRPr lang="pt-BR" altLang="pt-BR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22" name="Picture 15" descr="Imagem32">
              <a:extLst>
                <a:ext uri="{FF2B5EF4-FFF2-40B4-BE49-F238E27FC236}">
                  <a16:creationId xmlns:a16="http://schemas.microsoft.com/office/drawing/2014/main" id="{A5A421D7-239A-E29B-303E-9D23D992E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1564"/>
              <a:ext cx="2039" cy="1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7999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4">
            <a:extLst>
              <a:ext uri="{FF2B5EF4-FFF2-40B4-BE49-F238E27FC236}">
                <a16:creationId xmlns:a16="http://schemas.microsoft.com/office/drawing/2014/main" id="{96A7FF7E-9F03-49D9-83A9-753AF4DDD36C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0C5B4D68-8526-48B8-A39B-2CB08324BDA8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1C94507-0884-FA58-BEEC-1D9C7D7A5C62}"/>
              </a:ext>
            </a:extLst>
          </p:cNvPr>
          <p:cNvSpPr/>
          <p:nvPr/>
        </p:nvSpPr>
        <p:spPr>
          <a:xfrm>
            <a:off x="8985156" y="5970319"/>
            <a:ext cx="3036889" cy="1004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F0E3438F-04D7-091D-7AA2-CE33BD803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232" y="581180"/>
            <a:ext cx="95147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pt-BR" altLang="pt-BR" sz="2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Dicas ergonômicas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E5BF8DA4-99AB-B24D-0AF5-5DCB54D7B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230" y="1425544"/>
            <a:ext cx="8505825" cy="77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pt-BR" sz="2000" b="1">
                <a:solidFill>
                  <a:prstClr val="black"/>
                </a:solidFill>
                <a:latin typeface="Arial" panose="020B0604020202020204" pitchFamily="34" charset="0"/>
              </a:rPr>
              <a:t>Trabalhar Equilibrando o Corpo Sobre um dos Pés,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pt-BR" sz="2000" b="1">
                <a:solidFill>
                  <a:prstClr val="black"/>
                </a:solidFill>
                <a:latin typeface="Arial" panose="020B0604020202020204" pitchFamily="34" charset="0"/>
              </a:rPr>
              <a:t>Enquanto o Outro Aperta um Pedal</a:t>
            </a:r>
            <a:br>
              <a:rPr lang="de-DE" altLang="pt-BR" sz="2000" b="1">
                <a:solidFill>
                  <a:prstClr val="black"/>
                </a:solidFill>
                <a:latin typeface="Arial" panose="020B0604020202020204" pitchFamily="34" charset="0"/>
              </a:rPr>
            </a:br>
            <a:endParaRPr lang="de-DE" altLang="pt-BR" sz="2000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Group 21">
            <a:extLst>
              <a:ext uri="{FF2B5EF4-FFF2-40B4-BE49-F238E27FC236}">
                <a16:creationId xmlns:a16="http://schemas.microsoft.com/office/drawing/2014/main" id="{84BB03FC-2F0D-B8B1-BAB9-5749EBC34FA5}"/>
              </a:ext>
            </a:extLst>
          </p:cNvPr>
          <p:cNvGrpSpPr>
            <a:grpSpLocks/>
          </p:cNvGrpSpPr>
          <p:nvPr/>
        </p:nvGrpSpPr>
        <p:grpSpPr bwMode="auto">
          <a:xfrm>
            <a:off x="7669130" y="3298794"/>
            <a:ext cx="2449513" cy="3060700"/>
            <a:chOff x="3780" y="1743"/>
            <a:chExt cx="1543" cy="1928"/>
          </a:xfrm>
        </p:grpSpPr>
        <p:sp>
          <p:nvSpPr>
            <p:cNvPr id="6" name="Text Box 10">
              <a:extLst>
                <a:ext uri="{FF2B5EF4-FFF2-40B4-BE49-F238E27FC236}">
                  <a16:creationId xmlns:a16="http://schemas.microsoft.com/office/drawing/2014/main" id="{246927C2-DEA6-064E-DB5B-9E6BCDF655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6" y="3421"/>
              <a:ext cx="6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pt-BR" sz="2000">
                  <a:solidFill>
                    <a:prstClr val="black"/>
                  </a:solidFill>
                  <a:latin typeface="Arial" panose="020B0604020202020204" pitchFamily="34" charset="0"/>
                </a:rPr>
                <a:t>Errado</a:t>
              </a:r>
              <a:endParaRPr lang="pt-BR" altLang="pt-BR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9" name="Picture 17" descr="Imagem28">
              <a:extLst>
                <a:ext uri="{FF2B5EF4-FFF2-40B4-BE49-F238E27FC236}">
                  <a16:creationId xmlns:a16="http://schemas.microsoft.com/office/drawing/2014/main" id="{CA6BA115-208A-D748-FB25-A071E03673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80" y="1743"/>
              <a:ext cx="1543" cy="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oup 20">
            <a:extLst>
              <a:ext uri="{FF2B5EF4-FFF2-40B4-BE49-F238E27FC236}">
                <a16:creationId xmlns:a16="http://schemas.microsoft.com/office/drawing/2014/main" id="{B23E7418-D44E-104F-C586-2327FD12C9C3}"/>
              </a:ext>
            </a:extLst>
          </p:cNvPr>
          <p:cNvGrpSpPr>
            <a:grpSpLocks/>
          </p:cNvGrpSpPr>
          <p:nvPr/>
        </p:nvGrpSpPr>
        <p:grpSpPr bwMode="auto">
          <a:xfrm>
            <a:off x="2732004" y="2603469"/>
            <a:ext cx="3295650" cy="4011612"/>
            <a:chOff x="670" y="1305"/>
            <a:chExt cx="2076" cy="2527"/>
          </a:xfrm>
        </p:grpSpPr>
        <p:sp>
          <p:nvSpPr>
            <p:cNvPr id="13" name="Text Box 5">
              <a:extLst>
                <a:ext uri="{FF2B5EF4-FFF2-40B4-BE49-F238E27FC236}">
                  <a16:creationId xmlns:a16="http://schemas.microsoft.com/office/drawing/2014/main" id="{E1070301-7395-3350-95DD-7D36C3CA5A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8" y="3582"/>
              <a:ext cx="5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pt-BR" sz="2000">
                  <a:solidFill>
                    <a:prstClr val="black"/>
                  </a:solidFill>
                  <a:latin typeface="Arial" panose="020B0604020202020204" pitchFamily="34" charset="0"/>
                </a:rPr>
                <a:t>Certo</a:t>
              </a:r>
              <a:endParaRPr lang="pt-BR" altLang="pt-BR" sz="200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14" name="Picture 18" descr="Imagem29">
              <a:extLst>
                <a:ext uri="{FF2B5EF4-FFF2-40B4-BE49-F238E27FC236}">
                  <a16:creationId xmlns:a16="http://schemas.microsoft.com/office/drawing/2014/main" id="{C0CA3984-8E6F-6DF9-21C5-28E1EB9D5D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2" y="1305"/>
              <a:ext cx="1524" cy="1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9" descr="Imagem30">
              <a:extLst>
                <a:ext uri="{FF2B5EF4-FFF2-40B4-BE49-F238E27FC236}">
                  <a16:creationId xmlns:a16="http://schemas.microsoft.com/office/drawing/2014/main" id="{5394875A-53A2-DD7A-7B14-F9D2D0A38B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" y="2389"/>
              <a:ext cx="1524" cy="1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1994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254E4E-BA36-448F-ADBD-7314D6F61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0015" y="1153241"/>
            <a:ext cx="5158973" cy="3495839"/>
          </a:xfrm>
        </p:spPr>
        <p:txBody>
          <a:bodyPr anchor="ctr">
            <a:normAutofit/>
          </a:bodyPr>
          <a:lstStyle/>
          <a:p>
            <a:r>
              <a:rPr lang="pt-BR" sz="5400" b="1" dirty="0">
                <a:solidFill>
                  <a:srgbClr val="FFFFFE"/>
                </a:solidFill>
              </a:rPr>
              <a:t>Mobiliário </a:t>
            </a:r>
            <a:br>
              <a:rPr lang="pt-BR" sz="5400" b="1" dirty="0">
                <a:solidFill>
                  <a:srgbClr val="FFFFFE"/>
                </a:solidFill>
              </a:rPr>
            </a:br>
            <a:r>
              <a:rPr lang="pt-BR" sz="5400" b="1" dirty="0">
                <a:solidFill>
                  <a:srgbClr val="FFFFFE"/>
                </a:solidFill>
              </a:rPr>
              <a:t>X </a:t>
            </a:r>
            <a:br>
              <a:rPr lang="pt-BR" sz="5400" b="1" dirty="0">
                <a:solidFill>
                  <a:srgbClr val="FFFFFE"/>
                </a:solidFill>
              </a:rPr>
            </a:br>
            <a:r>
              <a:rPr lang="pt-BR" sz="5400" b="1" dirty="0">
                <a:solidFill>
                  <a:srgbClr val="FFFFFE"/>
                </a:solidFill>
              </a:rPr>
              <a:t>Ergonomia</a:t>
            </a:r>
            <a:endParaRPr lang="pt-BR" sz="5400" dirty="0">
              <a:solidFill>
                <a:srgbClr val="FFFFFF"/>
              </a:solidFill>
            </a:endParaRPr>
          </a:p>
        </p:txBody>
      </p:sp>
      <p:sp>
        <p:nvSpPr>
          <p:cNvPr id="24" name="Espaço Reservado para Texto 4">
            <a:extLst>
              <a:ext uri="{FF2B5EF4-FFF2-40B4-BE49-F238E27FC236}">
                <a16:creationId xmlns:a16="http://schemas.microsoft.com/office/drawing/2014/main" id="{0E3D94D5-5164-4B2B-992F-08C64768DF26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B04B1D8-7EF4-433E-BBDA-008B523AC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2274" y="1153241"/>
            <a:ext cx="4122601" cy="4077095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FA2D7B3-8510-9A04-5CA8-15FBFAC8D229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</p:spTree>
    <p:extLst>
      <p:ext uri="{BB962C8B-B14F-4D97-AF65-F5344CB8AC3E}">
        <p14:creationId xmlns:p14="http://schemas.microsoft.com/office/powerpoint/2010/main" val="32778313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1">
            <a:extLst>
              <a:ext uri="{FF2B5EF4-FFF2-40B4-BE49-F238E27FC236}">
                <a16:creationId xmlns:a16="http://schemas.microsoft.com/office/drawing/2014/main" id="{62E10D15-B016-476E-AD53-7B379C33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87" y="1219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4400" b="1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AF33708-A762-43CB-9BA4-E61009EB7BB1}"/>
              </a:ext>
            </a:extLst>
          </p:cNvPr>
          <p:cNvSpPr/>
          <p:nvPr/>
        </p:nvSpPr>
        <p:spPr>
          <a:xfrm>
            <a:off x="306097" y="1218257"/>
            <a:ext cx="11342564" cy="118755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300"/>
              </a:spcAft>
              <a:buClr>
                <a:schemeClr val="accent1"/>
              </a:buClr>
            </a:pPr>
            <a:r>
              <a:rPr lang="pt-BR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A importância da ergonomia fica facilmente evidenciada no uso de móveis para os ambientes administrativos. A escolha de produtos e equipamentos adequados são de suma importância. O mobiliário deve ser especificado levando em consideração os critérios técnicos, desempenho e o conforto ao trabalhador.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8130BE5-B45E-45D4-A494-FDDBCE9A0B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6341" y="2405812"/>
            <a:ext cx="6991350" cy="4486275"/>
          </a:xfrm>
          <a:prstGeom prst="rect">
            <a:avLst/>
          </a:pr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7456E022-A087-4B3F-B93D-AB362FB8B546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D6A66EB-521F-4F0F-BED3-B04A2171D323}"/>
              </a:ext>
            </a:extLst>
          </p:cNvPr>
          <p:cNvSpPr/>
          <p:nvPr/>
        </p:nvSpPr>
        <p:spPr>
          <a:xfrm>
            <a:off x="526897" y="589070"/>
            <a:ext cx="5535490" cy="52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defTabSz="914377"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Mobiliário do posto de trabalho</a:t>
            </a:r>
          </a:p>
        </p:txBody>
      </p:sp>
    </p:spTree>
    <p:extLst>
      <p:ext uri="{BB962C8B-B14F-4D97-AF65-F5344CB8AC3E}">
        <p14:creationId xmlns:p14="http://schemas.microsoft.com/office/powerpoint/2010/main" val="715962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1">
            <a:extLst>
              <a:ext uri="{FF2B5EF4-FFF2-40B4-BE49-F238E27FC236}">
                <a16:creationId xmlns:a16="http://schemas.microsoft.com/office/drawing/2014/main" id="{62E10D15-B016-476E-AD53-7B379C33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87" y="1219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4400" b="1" dirty="0"/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26D1F37E-26D9-4DE8-B10A-638C38C3EE7D}"/>
              </a:ext>
            </a:extLst>
          </p:cNvPr>
          <p:cNvSpPr txBox="1">
            <a:spLocks/>
          </p:cNvSpPr>
          <p:nvPr/>
        </p:nvSpPr>
        <p:spPr>
          <a:xfrm>
            <a:off x="265043" y="722516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Corpo Humano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1BD52F24-22C7-49F2-BCBD-713190D2E523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A913323-3D57-4AAD-9FCA-EF879D44276D}"/>
              </a:ext>
            </a:extLst>
          </p:cNvPr>
          <p:cNvSpPr/>
          <p:nvPr/>
        </p:nvSpPr>
        <p:spPr>
          <a:xfrm>
            <a:off x="306097" y="1391483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corpo humano é constituído por diferentes partes, entre elas, a pele, os músculos, os nervos, os órgãos e os ossos (estes sendo 206 no adulto).</a:t>
            </a:r>
          </a:p>
          <a:p>
            <a:pPr algn="just" fontAlgn="base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Cada parte do corpo humano é formada por inúmeras células que apresentam formas e funções definidas. Além disso, existem os tecidos, órgãos e sistemas, os quais funcionam de modo integrado. É dividido em cabeça, tronco e membros (superiores e inferiores). </a:t>
            </a:r>
          </a:p>
          <a:p>
            <a:pPr algn="just" fontAlgn="base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 sistema musculoesquelético dá forma, estabilidade e movimento ao corpo humano. Ele é constituído pelos ossos (que formam o esqueleto), músculos, tendões, ligamentos, articulações, cartilagem e outros tecidos conjuntivos (de conexão) do corpo.</a:t>
            </a:r>
          </a:p>
          <a:p>
            <a:pPr algn="just" fontAlgn="base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40A596A-384A-4474-85BC-960330AAC5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354" y="553754"/>
            <a:ext cx="5210749" cy="5473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37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34833" y="6079633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Título 3">
            <a:extLst>
              <a:ext uri="{FF2B5EF4-FFF2-40B4-BE49-F238E27FC236}">
                <a16:creationId xmlns:a16="http://schemas.microsoft.com/office/drawing/2014/main" id="{4FDE5026-C07E-4D9C-8649-F6D19F241A69}"/>
              </a:ext>
            </a:extLst>
          </p:cNvPr>
          <p:cNvSpPr txBox="1">
            <a:spLocks/>
          </p:cNvSpPr>
          <p:nvPr/>
        </p:nvSpPr>
        <p:spPr>
          <a:xfrm>
            <a:off x="379944" y="406839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defTabSz="914377">
              <a:lnSpc>
                <a:spcPct val="110000"/>
              </a:lnSpc>
              <a:spcBef>
                <a:spcPts val="1000"/>
              </a:spcBef>
              <a:buNone/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Veja como aplicar os conceitos de ergonomia no seu dia a dia profissional: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D98BBF4-575C-4F49-B4E3-7F97324B80B7}"/>
              </a:ext>
            </a:extLst>
          </p:cNvPr>
          <p:cNvSpPr/>
          <p:nvPr/>
        </p:nvSpPr>
        <p:spPr>
          <a:xfrm>
            <a:off x="265043" y="929555"/>
            <a:ext cx="11277600" cy="3460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5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1 - A postura: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 deixar o pescoço inclinado para frente ao olhar para o monitor, mantenha a cabeça sempre alinhada;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costas devem estar sempre bem apoiadas no encosto da cadeira;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pés devem estar sempre apoiados no chão ou em suporte próprio quando a altura não ultrapassar 1,65m;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Deve-se sentar em local apropriado evitando posições que o deixem de costas para janelas ou outras fontes de luz que possam causar reflexos;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mãos devem estar sempre alinhadas ao antebraço e os ombros devem-se manter relaxados;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6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muito importante incluir na rotina diária a realização de alongamentos antes da jornada de trabalho e pausas de pelo menos 5 minutos por hora a cada hora de trabalho.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2E58051-3206-4A01-AABF-7873FE3539AA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ACF3A7B-E38E-4EF6-BF13-4A80CA92D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686" y="4227593"/>
            <a:ext cx="6480314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72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34833" y="6079633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774D39AB-42E5-4533-965A-1A4436B6ED9A}"/>
              </a:ext>
            </a:extLst>
          </p:cNvPr>
          <p:cNvSpPr/>
          <p:nvPr/>
        </p:nvSpPr>
        <p:spPr>
          <a:xfrm>
            <a:off x="159026" y="1021648"/>
            <a:ext cx="11820939" cy="189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2 - Posição de equipamentos de trabalho e acessórios: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Evite deixar luminárias mal posicionadas;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 com teclados e mouses fora de posição ou longe de alcance, lembre-se de que todo material de utilização frequente deve estar ao alcance das mãos;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monitor deve ser colocado na altura dos olhos e na distância aproximada de um braço.</a:t>
            </a:r>
          </a:p>
        </p:txBody>
      </p:sp>
      <p:sp>
        <p:nvSpPr>
          <p:cNvPr id="12" name="Título 3">
            <a:extLst>
              <a:ext uri="{FF2B5EF4-FFF2-40B4-BE49-F238E27FC236}">
                <a16:creationId xmlns:a16="http://schemas.microsoft.com/office/drawing/2014/main" id="{0EE81794-9B78-4FBC-B9D9-6BD6B3CC1995}"/>
              </a:ext>
            </a:extLst>
          </p:cNvPr>
          <p:cNvSpPr txBox="1">
            <a:spLocks/>
          </p:cNvSpPr>
          <p:nvPr/>
        </p:nvSpPr>
        <p:spPr>
          <a:xfrm>
            <a:off x="306097" y="435514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defTabSz="914377">
              <a:lnSpc>
                <a:spcPct val="110000"/>
              </a:lnSpc>
              <a:spcBef>
                <a:spcPts val="1000"/>
              </a:spcBef>
              <a:buNone/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Veja como aplicar os conceitos de ergonomia no seu dia a dia profissional: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15FBEF94-C03F-45CB-9AFA-BD841D780B61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4E79B6A-C6CD-47CC-B219-7B889619CD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7592" y="2877408"/>
            <a:ext cx="6187132" cy="40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7021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34833" y="6079633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4DC073FC-28E0-420F-97E1-1660D588540A}"/>
              </a:ext>
            </a:extLst>
          </p:cNvPr>
          <p:cNvSpPr txBox="1">
            <a:spLocks/>
          </p:cNvSpPr>
          <p:nvPr/>
        </p:nvSpPr>
        <p:spPr>
          <a:xfrm>
            <a:off x="306097" y="435514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defTabSz="914377">
              <a:lnSpc>
                <a:spcPct val="110000"/>
              </a:lnSpc>
              <a:spcBef>
                <a:spcPts val="1000"/>
              </a:spcBef>
              <a:buNone/>
              <a:defRPr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 dirty="0"/>
              <a:t>Veja como aplicar os conceitos de ergonomia no seu dia a dia profissional: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2FEB574A-FAB6-4DD4-AC9A-B9ED157F52CA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8941544C-948C-4F05-91AB-270514099A8B}"/>
              </a:ext>
            </a:extLst>
          </p:cNvPr>
          <p:cNvSpPr/>
          <p:nvPr/>
        </p:nvSpPr>
        <p:spPr>
          <a:xfrm>
            <a:off x="306097" y="1021648"/>
            <a:ext cx="11410122" cy="189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3 - Mobiliário: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cadeira deve ter encosto a 105°, para prevenir lesões de coluna e permitir ajuste de modo que os cotovelos fiquem na altura da mesa;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Mesas e escrivaninhas com suporte para monitor e local próprio para teclado e mouse são ideais;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17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pessoas com altura até 1,65m, considere a utilização de apoio de madeira ou metálico para pés.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8AE762-7E86-4121-B7D0-7D0599A6D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97" y="3423886"/>
            <a:ext cx="6634461" cy="289813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8C4EF6E-71FB-4893-B786-512E04113E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8415" y="3109151"/>
            <a:ext cx="3404512" cy="341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266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1554118-EBCB-427B-A1E5-4C5659564C7F}"/>
              </a:ext>
            </a:extLst>
          </p:cNvPr>
          <p:cNvSpPr/>
          <p:nvPr/>
        </p:nvSpPr>
        <p:spPr>
          <a:xfrm>
            <a:off x="954156" y="782021"/>
            <a:ext cx="10283687" cy="47089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pt-BR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sua segurança e saúde só depende de você.</a:t>
            </a:r>
          </a:p>
          <a:p>
            <a:pPr algn="ctr"/>
            <a:r>
              <a:rPr lang="pt-BR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Cuide-se!</a:t>
            </a:r>
          </a:p>
          <a:p>
            <a:pPr algn="ctr"/>
            <a:r>
              <a:rPr lang="pt-BR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Faça o uso diário </a:t>
            </a:r>
            <a:r>
              <a:rPr lang="pt-BR" sz="6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da Ergonomia</a:t>
            </a:r>
            <a:r>
              <a:rPr lang="pt-BR" sz="60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56717B3-EDCD-8863-9293-3ABE6EA0177E}"/>
              </a:ext>
            </a:extLst>
          </p:cNvPr>
          <p:cNvSpPr/>
          <p:nvPr/>
        </p:nvSpPr>
        <p:spPr>
          <a:xfrm>
            <a:off x="9127958" y="5970319"/>
            <a:ext cx="2894087" cy="10043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8325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1">
            <a:extLst>
              <a:ext uri="{FF2B5EF4-FFF2-40B4-BE49-F238E27FC236}">
                <a16:creationId xmlns:a16="http://schemas.microsoft.com/office/drawing/2014/main" id="{62E10D15-B016-476E-AD53-7B379C33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87" y="1219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4400" b="1" dirty="0"/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D96DDB5E-9F4A-45B9-9365-CCC7F9EBFF81}"/>
              </a:ext>
            </a:extLst>
          </p:cNvPr>
          <p:cNvSpPr txBox="1">
            <a:spLocks/>
          </p:cNvSpPr>
          <p:nvPr/>
        </p:nvSpPr>
        <p:spPr>
          <a:xfrm>
            <a:off x="265043" y="643127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Coluna Vertebral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DE2EF8-5785-4B92-8845-499F1D33227F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82C86D9-3F0A-4ED4-861D-FFDF15B72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6844" y="1714500"/>
            <a:ext cx="4124325" cy="3429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6629B5D-8135-4A9B-BE9F-F9A9BBD24123}"/>
              </a:ext>
            </a:extLst>
          </p:cNvPr>
          <p:cNvSpPr/>
          <p:nvPr/>
        </p:nvSpPr>
        <p:spPr>
          <a:xfrm>
            <a:off x="438444" y="1727180"/>
            <a:ext cx="53367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coluna vertebral, também chamada de espinha dorsal, estende-se do crânio até a pelve. 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 é responsável por dois quintos do peso corporal total e é composta por tecido conjuntivo e por uma série de ossos, chamados vértebras, as quais estão sobrepostas em forma de uma coluna, daí o termo coluna vertebral. 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coluna vertebral é constituída por 24 vértebras + sacro + cóccix e constitui, junto com a cabeça, esterno e costelas, o esqueleto axial.</a:t>
            </a:r>
          </a:p>
        </p:txBody>
      </p:sp>
    </p:spTree>
    <p:extLst>
      <p:ext uri="{BB962C8B-B14F-4D97-AF65-F5344CB8AC3E}">
        <p14:creationId xmlns:p14="http://schemas.microsoft.com/office/powerpoint/2010/main" val="3506637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1">
            <a:extLst>
              <a:ext uri="{FF2B5EF4-FFF2-40B4-BE49-F238E27FC236}">
                <a16:creationId xmlns:a16="http://schemas.microsoft.com/office/drawing/2014/main" id="{62E10D15-B016-476E-AD53-7B379C33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87" y="1219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4400" b="1" dirty="0"/>
          </a:p>
        </p:txBody>
      </p:sp>
      <p:sp>
        <p:nvSpPr>
          <p:cNvPr id="10" name="Título 3">
            <a:extLst>
              <a:ext uri="{FF2B5EF4-FFF2-40B4-BE49-F238E27FC236}">
                <a16:creationId xmlns:a16="http://schemas.microsoft.com/office/drawing/2014/main" id="{D96DDB5E-9F4A-45B9-9365-CCC7F9EBFF81}"/>
              </a:ext>
            </a:extLst>
          </p:cNvPr>
          <p:cNvSpPr txBox="1">
            <a:spLocks/>
          </p:cNvSpPr>
          <p:nvPr/>
        </p:nvSpPr>
        <p:spPr>
          <a:xfrm>
            <a:off x="265043" y="643127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Coluna Vertebral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ADE2EF8-5785-4B92-8845-499F1D33227F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BF46E31-DE5C-455A-8073-642997DAF9D0}"/>
              </a:ext>
            </a:extLst>
          </p:cNvPr>
          <p:cNvSpPr/>
          <p:nvPr/>
        </p:nvSpPr>
        <p:spPr>
          <a:xfrm>
            <a:off x="331305" y="121920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 vista lateral, a coluna apresenta várias curvaturas consideradas fisiológicas. São elas: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Cervical (convexa ventralmente – LORDOSE),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Torácica (côncava ventralmente – CIFOSE),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Lombar (convexa ventralmente – LORDOSE)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Pélvica (côncava ventralmente – CIFOSE).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Quando uma destas curvaturas está aumentada, chamamos de HIPERCIFOSE (Região dorsal e pélvica) ou HIPERLORDOSE (Região cervical e lombar).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 vista anterior ou posterior, a coluna vertebral não apresenta nenhuma curvatura. Quando ocorre alguma curvatura neste plano chamamos de ESCOLIOSE.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E715D5D-3F84-4FF0-AC97-EC5D365E1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8314" y="1321940"/>
            <a:ext cx="4636065" cy="437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094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1">
            <a:extLst>
              <a:ext uri="{FF2B5EF4-FFF2-40B4-BE49-F238E27FC236}">
                <a16:creationId xmlns:a16="http://schemas.microsoft.com/office/drawing/2014/main" id="{62E10D15-B016-476E-AD53-7B379C33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87" y="1219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4400" b="1" dirty="0"/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540D91E9-AEE4-4640-9EB0-AF3E5FE60F82}"/>
              </a:ext>
            </a:extLst>
          </p:cNvPr>
          <p:cNvSpPr txBox="1">
            <a:spLocks/>
          </p:cNvSpPr>
          <p:nvPr/>
        </p:nvSpPr>
        <p:spPr>
          <a:xfrm>
            <a:off x="265043" y="722516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Funções da Coluna Vertebral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EF9E76F9-4F24-43E3-B045-73A92B2CE684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48540D30-79EE-4E37-90EA-B4C98B0EA8B4}"/>
              </a:ext>
            </a:extLst>
          </p:cNvPr>
          <p:cNvSpPr/>
          <p:nvPr/>
        </p:nvSpPr>
        <p:spPr>
          <a:xfrm>
            <a:off x="265043" y="1401329"/>
            <a:ext cx="1142469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dirty="0"/>
          </a:p>
          <a:p>
            <a:pPr marL="285750" indent="-285750" algn="just">
              <a:buClr>
                <a:srgbClr val="005C83"/>
              </a:buClr>
              <a:buFont typeface="Wingdings" panose="05000000000000000000" pitchFamily="2" charset="2"/>
              <a:buChar char="ü"/>
            </a:pPr>
            <a:r>
              <a:rPr lang="pt-BR" dirty="0"/>
              <a:t> 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Protege a medula espinhal e os nervos espinhais;</a:t>
            </a:r>
          </a:p>
          <a:p>
            <a:pPr marL="285750" indent="-285750" algn="just">
              <a:buClr>
                <a:srgbClr val="005C83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5C83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Suporta o peso do corpo;</a:t>
            </a:r>
          </a:p>
          <a:p>
            <a:pPr marL="285750" indent="-285750" algn="just">
              <a:buClr>
                <a:srgbClr val="005C83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5C83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Fornece um eixo parcialmente rígido e flexível para o corpo e um pivô para a cabeça;</a:t>
            </a:r>
          </a:p>
          <a:p>
            <a:pPr marL="285750" indent="-285750" algn="just">
              <a:buClr>
                <a:srgbClr val="005C83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5C83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Exerce um papel importante na postura e locomoção;</a:t>
            </a:r>
          </a:p>
          <a:p>
            <a:pPr marL="285750" indent="-285750" algn="just">
              <a:buClr>
                <a:srgbClr val="005C83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5C83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 de ponto de fixação para as costelas, a cintura pélvica e os músculos do dorso;</a:t>
            </a:r>
          </a:p>
          <a:p>
            <a:pPr marL="285750" indent="-285750" algn="just">
              <a:buClr>
                <a:srgbClr val="005C83"/>
              </a:buCl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005C83"/>
              </a:buCl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Proporciona flexibilidade para o corpo, podendo fletir-se para frente, para trás e para os lados e ainda girar sobre seu eixo maior.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3510C13-6A40-1DF8-A611-AC00036F9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982" y="4861885"/>
            <a:ext cx="2572109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25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86B3F631-1676-461F-A216-10F54CCC6DD6}"/>
              </a:ext>
            </a:extLst>
          </p:cNvPr>
          <p:cNvSpPr txBox="1">
            <a:spLocks/>
          </p:cNvSpPr>
          <p:nvPr/>
        </p:nvSpPr>
        <p:spPr>
          <a:xfrm>
            <a:off x="265043" y="722516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Sistema Musculoesquelético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A963B714-964C-4DA8-8196-D68423D21150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F4ACD5F-08B6-4153-AAD3-B4DC5452F02D}"/>
              </a:ext>
            </a:extLst>
          </p:cNvPr>
          <p:cNvSpPr/>
          <p:nvPr/>
        </p:nvSpPr>
        <p:spPr>
          <a:xfrm>
            <a:off x="577008" y="1858529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Sistema Musculoesquelético constitui a maior parte da musculatura do corpo, que recobre totalmente o esqueleto e está presa aos ossos, sendo responsável pela movimentação corporal, desta forma, podemos dizer que é muito mais do que uma estrutura de contenção e de sustentação. 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o principal componente dinâmico do nosso corpo e possibilita a realização de todos os gestos, desde um simples aceno de mão até a prática de corridas de forma harmônica por meio de um sistema articular e de funções musculares distintas, controlado por uma rede nervosa.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A793148-0C70-4D48-A765-5CE114367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581" y="546459"/>
            <a:ext cx="3693695" cy="5562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094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4">
            <a:extLst>
              <a:ext uri="{FF2B5EF4-FFF2-40B4-BE49-F238E27FC236}">
                <a16:creationId xmlns:a16="http://schemas.microsoft.com/office/drawing/2014/main" id="{03285E43-7FD5-4EF3-9BB3-18A2406783BD}"/>
              </a:ext>
            </a:extLst>
          </p:cNvPr>
          <p:cNvSpPr txBox="1">
            <a:spLocks/>
          </p:cNvSpPr>
          <p:nvPr/>
        </p:nvSpPr>
        <p:spPr>
          <a:xfrm>
            <a:off x="21935" y="42458"/>
            <a:ext cx="568325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B7BF17F-07C2-4BBC-9605-A327D9BF398F}"/>
              </a:ext>
            </a:extLst>
          </p:cNvPr>
          <p:cNvSpPr/>
          <p:nvPr/>
        </p:nvSpPr>
        <p:spPr>
          <a:xfrm>
            <a:off x="8812696" y="6109252"/>
            <a:ext cx="3260035" cy="892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1">
            <a:extLst>
              <a:ext uri="{FF2B5EF4-FFF2-40B4-BE49-F238E27FC236}">
                <a16:creationId xmlns:a16="http://schemas.microsoft.com/office/drawing/2014/main" id="{62E10D15-B016-476E-AD53-7B379C337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687" y="1219200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 sz="4400" b="1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4ED450FD-1778-4151-90F7-988B03AA5D99}"/>
              </a:ext>
            </a:extLst>
          </p:cNvPr>
          <p:cNvSpPr/>
          <p:nvPr/>
        </p:nvSpPr>
        <p:spPr>
          <a:xfrm>
            <a:off x="577008" y="85196"/>
            <a:ext cx="1962397" cy="424732"/>
          </a:xfrm>
          <a:prstGeom prst="rect">
            <a:avLst/>
          </a:prstGeom>
        </p:spPr>
        <p:txBody>
          <a:bodyPr/>
          <a:lstStyle/>
          <a:p>
            <a:pPr defTabSz="914377">
              <a:lnSpc>
                <a:spcPct val="90000"/>
              </a:lnSpc>
              <a:spcBef>
                <a:spcPts val="1000"/>
              </a:spcBef>
            </a:pPr>
            <a:r>
              <a:rPr lang="pt-BR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Ergonomia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1B227213-B2D6-4500-A615-845A9F91D895}"/>
              </a:ext>
            </a:extLst>
          </p:cNvPr>
          <p:cNvSpPr txBox="1">
            <a:spLocks/>
          </p:cNvSpPr>
          <p:nvPr/>
        </p:nvSpPr>
        <p:spPr>
          <a:xfrm>
            <a:off x="306097" y="499658"/>
            <a:ext cx="10018644" cy="67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  <a:spcBef>
                <a:spcPts val="1000"/>
              </a:spcBef>
            </a:pPr>
            <a:r>
              <a:rPr lang="pt-BR" sz="2800" b="1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Importância da Preservação do Sistema Musculoesquelético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99C4CED-D815-4A60-8136-F82F3C85BCB1}"/>
              </a:ext>
            </a:extLst>
          </p:cNvPr>
          <p:cNvSpPr/>
          <p:nvPr/>
        </p:nvSpPr>
        <p:spPr>
          <a:xfrm>
            <a:off x="306097" y="1178471"/>
            <a:ext cx="112081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 realizar um movimento, é solicitado o funcionamento de todo ou quase todo esse sistema e nunca apenas uma única articulação. Por essa razão, para fazer qualquer movimento de forma normal e sem gerar sobrecargas é importante que cada músculo e articulação funcionem perfeitamente. 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fundamental ter consciência dessa necessidade, pois o sistema possui uma capacidade muito grande de se adaptar a eventuais adversidades para continuar cumprindo suas funções e permitir o movimento solicitado.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6E4858D-170D-4E7A-8028-BB634F6EC6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1589" y="3053273"/>
            <a:ext cx="4812631" cy="3934326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E0FB988-3372-44E8-9285-5985F74B6E1B}"/>
              </a:ext>
            </a:extLst>
          </p:cNvPr>
          <p:cNvSpPr/>
          <p:nvPr/>
        </p:nvSpPr>
        <p:spPr>
          <a:xfrm>
            <a:off x="306097" y="3250525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 cuidados com esse importante e complexo sistema devem ser permanentes e não podem se limitar aos movimentos que antecedem ou encerram os exercícios físicos. </a:t>
            </a:r>
          </a:p>
          <a:p>
            <a:pPr algn="just"/>
            <a:endParaRPr lang="pt-BR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importante, portanto, incluir na sua rotina as precauções com a preservação do sistema musculoesquelético, como realizar alongamentos, atividade física com a orientação de um profissional, manter a postura adequada e realizar carregamento de peso da forma correta (que será falado adiante).</a:t>
            </a:r>
          </a:p>
        </p:txBody>
      </p:sp>
    </p:spTree>
    <p:extLst>
      <p:ext uri="{BB962C8B-B14F-4D97-AF65-F5344CB8AC3E}">
        <p14:creationId xmlns:p14="http://schemas.microsoft.com/office/powerpoint/2010/main" val="31746002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d96f2bd-a921-4e18-a4f4-49325981954e" xsi:nil="true"/>
    <lcf76f155ced4ddcb4097134ff3c332f xmlns="d3688fbf-4c78-4bdb-9904-cdf62d02055a">
      <Terms xmlns="http://schemas.microsoft.com/office/infopath/2007/PartnerControls"/>
    </lcf76f155ced4ddcb4097134ff3c332f>
    <DataeHora xmlns="d3688fbf-4c78-4bdb-9904-cdf62d02055a" xsi:nil="true"/>
    <_Flow_SignoffStatus xmlns="d3688fbf-4c78-4bdb-9904-cdf62d02055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466A8F5782E0B4B8E44F47E0FAC795F" ma:contentTypeVersion="20" ma:contentTypeDescription="Crie um novo documento." ma:contentTypeScope="" ma:versionID="f94f89e3d6a60cfad5dc58be6d253e15">
  <xsd:schema xmlns:xsd="http://www.w3.org/2001/XMLSchema" xmlns:xs="http://www.w3.org/2001/XMLSchema" xmlns:p="http://schemas.microsoft.com/office/2006/metadata/properties" xmlns:ns2="d3688fbf-4c78-4bdb-9904-cdf62d02055a" xmlns:ns3="dd96f2bd-a921-4e18-a4f4-49325981954e" targetNamespace="http://schemas.microsoft.com/office/2006/metadata/properties" ma:root="true" ma:fieldsID="09837555d068696530d9a11e96e7ef8d" ns2:_="" ns3:_="">
    <xsd:import namespace="d3688fbf-4c78-4bdb-9904-cdf62d02055a"/>
    <xsd:import namespace="dd96f2bd-a921-4e18-a4f4-4932598195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DataeHora" minOccurs="0"/>
                <xsd:element ref="ns2:MediaServiceObjectDetectorVersion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688fbf-4c78-4bdb-9904-cdf62d0205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Marcações de imagem" ma:readOnly="false" ma:fieldId="{5cf76f15-5ced-4ddc-b409-7134ff3c332f}" ma:taxonomyMulti="true" ma:sspId="a85b3961-dbc6-48b8-bc39-d380478928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DataeHora" ma:index="24" nillable="true" ma:displayName="Data e Hora" ma:format="DateOnly" ma:internalName="DataeHora">
      <xsd:simpleType>
        <xsd:restriction base="dms:DateTime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7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96f2bd-a921-4e18-a4f4-49325981954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3bc01de-5c71-4955-aae6-d57227ab52b5}" ma:internalName="TaxCatchAll" ma:showField="CatchAllData" ma:web="dd96f2bd-a921-4e18-a4f4-4932598195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4E27BC-8693-4E43-95D9-73585950BBBC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47620c14-d338-4cd1-b14e-365c7457128a"/>
    <ds:schemaRef ds:uri="a92c62cb-1f7a-4e4e-bc0c-c2f515471a9e"/>
  </ds:schemaRefs>
</ds:datastoreItem>
</file>

<file path=customXml/itemProps2.xml><?xml version="1.0" encoding="utf-8"?>
<ds:datastoreItem xmlns:ds="http://schemas.openxmlformats.org/officeDocument/2006/customXml" ds:itemID="{358078C0-4C1A-4BD4-AB03-DEFE70C736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E44917-97E7-4726-8C85-E3BD02D4B839}"/>
</file>

<file path=docMetadata/LabelInfo.xml><?xml version="1.0" encoding="utf-8"?>
<clbl:labelList xmlns:clbl="http://schemas.microsoft.com/office/2020/mipLabelMetadata">
  <clbl:label id="{f13457f1-9f99-4bd1-8a1b-8dc4cbad8b34}" enabled="1" method="Standard" siteId="{c1eb5112-7946-4c9d-bc57-40040cfe3a9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12658</TotalTime>
  <Words>2848</Words>
  <Application>Microsoft Office PowerPoint</Application>
  <PresentationFormat>Widescreen</PresentationFormat>
  <Paragraphs>281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Arial</vt:lpstr>
      <vt:lpstr>Calibri</vt:lpstr>
      <vt:lpstr>Calibri Light</vt:lpstr>
      <vt:lpstr>Myriad Pro</vt:lpstr>
      <vt:lpstr>Wingdings</vt:lpstr>
      <vt:lpstr>Tema do Office</vt:lpstr>
      <vt:lpstr>Apresentação do PowerPoint</vt:lpstr>
      <vt:lpstr>Apresentação do PowerPoint</vt:lpstr>
      <vt:lpstr>Normas aplicáveis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importância da Ergonomia nas empresas </vt:lpstr>
      <vt:lpstr>O que é uma Análise Ergonômica</vt:lpstr>
      <vt:lpstr>Tipos de ergonomia</vt:lpstr>
      <vt:lpstr>Ergonomia física</vt:lpstr>
      <vt:lpstr>Ergonomia organizacional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que é movimentação de carga manual? </vt:lpstr>
      <vt:lpstr>Orientações no manuseio de cargas manuais </vt:lpstr>
      <vt:lpstr>Orientações no manuseio de cargas manuais  </vt:lpstr>
      <vt:lpstr>Orientações no manuseio de cargas manuais  </vt:lpstr>
      <vt:lpstr>Orientações no manuseio de cargas manuais  </vt:lpstr>
      <vt:lpstr>Orientações no manuseio de cargas manuais  </vt:lpstr>
      <vt:lpstr>O que é movimentação de carga mecanizada ? </vt:lpstr>
      <vt:lpstr>Dicas de segurança para a movimentação mecanizada de cargas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Mobiliário  X  Ergonomia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Jéssica de Andrade Carlet</dc:creator>
  <cp:lastModifiedBy>Silva, Weslley</cp:lastModifiedBy>
  <cp:revision>208</cp:revision>
  <dcterms:created xsi:type="dcterms:W3CDTF">2019-12-05T13:00:22Z</dcterms:created>
  <dcterms:modified xsi:type="dcterms:W3CDTF">2024-07-19T23:17:27Z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0x010100E466A8F5782E0B4B8E44F47E0FAC795F</vt:lpwstr>
  </property>
</Properties>
</file>